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Lst>
  <p:notesMasterIdLst>
    <p:notesMasterId r:id="rId16"/>
  </p:notesMasterIdLst>
  <p:sldIdLst>
    <p:sldId id="277" r:id="rId2"/>
    <p:sldId id="280" r:id="rId3"/>
    <p:sldId id="278" r:id="rId4"/>
    <p:sldId id="294" r:id="rId5"/>
    <p:sldId id="279" r:id="rId6"/>
    <p:sldId id="293" r:id="rId7"/>
    <p:sldId id="303" r:id="rId8"/>
    <p:sldId id="304" r:id="rId9"/>
    <p:sldId id="305" r:id="rId10"/>
    <p:sldId id="290" r:id="rId11"/>
    <p:sldId id="291" r:id="rId12"/>
    <p:sldId id="296" r:id="rId13"/>
    <p:sldId id="286" r:id="rId14"/>
    <p:sldId id="292" r:id="rId15"/>
  </p:sldIdLst>
  <p:sldSz cx="9144000" cy="5143500" type="screen16x9"/>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95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300"/>
    <p:restoredTop sz="94436"/>
  </p:normalViewPr>
  <p:slideViewPr>
    <p:cSldViewPr snapToGrid="0">
      <p:cViewPr varScale="1">
        <p:scale>
          <a:sx n="97" d="100"/>
          <a:sy n="97" d="100"/>
        </p:scale>
        <p:origin x="-114" y="-750"/>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Roberts" userId="fe700d7cb30cd721" providerId="LiveId" clId="{38F7AAAD-4D8E-B340-AFB4-49CA082CDA15}"/>
    <pc:docChg chg="delSld">
      <pc:chgData name="David Roberts" userId="fe700d7cb30cd721" providerId="LiveId" clId="{38F7AAAD-4D8E-B340-AFB4-49CA082CDA15}" dt="2020-06-19T14:41:07.640" v="0" actId="2696"/>
      <pc:docMkLst>
        <pc:docMk/>
      </pc:docMkLst>
      <pc:sldChg chg="del">
        <pc:chgData name="David Roberts" userId="fe700d7cb30cd721" providerId="LiveId" clId="{38F7AAAD-4D8E-B340-AFB4-49CA082CDA15}" dt="2020-06-19T14:41:07.640" v="0" actId="2696"/>
        <pc:sldMkLst>
          <pc:docMk/>
          <pc:sldMk cId="3458619176" sldId="2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448923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36.png"/><Relationship Id="rId18" Type="http://schemas.openxmlformats.org/officeDocument/2006/relationships/image" Target="../media/image40.gif"/><Relationship Id="rId3" Type="http://schemas.openxmlformats.org/officeDocument/2006/relationships/image" Target="../media/image31.png"/><Relationship Id="rId7" Type="http://schemas.openxmlformats.org/officeDocument/2006/relationships/image" Target="../media/image33.png"/><Relationship Id="rId12" Type="http://schemas.openxmlformats.org/officeDocument/2006/relationships/image" Target="../media/image57.svg"/><Relationship Id="rId17" Type="http://schemas.openxmlformats.org/officeDocument/2006/relationships/image" Target="../media/image39.jpeg"/><Relationship Id="rId2" Type="http://schemas.openxmlformats.org/officeDocument/2006/relationships/image" Target="../media/image30.jpeg"/><Relationship Id="rId16" Type="http://schemas.openxmlformats.org/officeDocument/2006/relationships/image" Target="../media/image38.jpeg"/><Relationship Id="rId1" Type="http://schemas.openxmlformats.org/officeDocument/2006/relationships/slideLayout" Target="../slideLayouts/slideLayout11.xml"/><Relationship Id="rId6" Type="http://schemas.openxmlformats.org/officeDocument/2006/relationships/image" Target="../media/image21.svg"/><Relationship Id="rId11" Type="http://schemas.openxmlformats.org/officeDocument/2006/relationships/image" Target="../media/image35.png"/><Relationship Id="rId5" Type="http://schemas.openxmlformats.org/officeDocument/2006/relationships/image" Target="../media/image13.png"/><Relationship Id="rId15" Type="http://schemas.openxmlformats.org/officeDocument/2006/relationships/image" Target="../media/image37.jpg"/><Relationship Id="rId10" Type="http://schemas.openxmlformats.org/officeDocument/2006/relationships/image" Target="../media/image55.svg"/><Relationship Id="rId4" Type="http://schemas.openxmlformats.org/officeDocument/2006/relationships/image" Target="../media/image32.jpeg"/><Relationship Id="rId9" Type="http://schemas.openxmlformats.org/officeDocument/2006/relationships/image" Target="../media/image34.png"/><Relationship Id="rId14" Type="http://schemas.openxmlformats.org/officeDocument/2006/relationships/image" Target="../media/image59.svg"/></Relationships>
</file>

<file path=ppt/slides/_rels/slide13.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42.png"/><Relationship Id="rId7"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11.xml"/><Relationship Id="rId6" Type="http://schemas.openxmlformats.org/officeDocument/2006/relationships/image" Target="../media/image59.svg"/><Relationship Id="rId5" Type="http://schemas.openxmlformats.org/officeDocument/2006/relationships/image" Target="../media/image36.png"/><Relationship Id="rId10" Type="http://schemas.openxmlformats.org/officeDocument/2006/relationships/image" Target="../media/image70.svg"/><Relationship Id="rId4" Type="http://schemas.openxmlformats.org/officeDocument/2006/relationships/image" Target="../media/image66.svg"/><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2" Type="http://schemas.openxmlformats.org/officeDocument/2006/relationships/hyperlink" Target="mailto:david@sustainable-schools-network.org"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4.svg"/><Relationship Id="rId2" Type="http://schemas.openxmlformats.org/officeDocument/2006/relationships/image" Target="../media/image4.jpeg"/><Relationship Id="rId1" Type="http://schemas.openxmlformats.org/officeDocument/2006/relationships/slideLayout" Target="../slideLayouts/slideLayout11.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7.sv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8.png"/><Relationship Id="rId14"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13.png"/><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23.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19.png"/><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32.svg"/><Relationship Id="rId4" Type="http://schemas.openxmlformats.org/officeDocument/2006/relationships/image" Target="../media/image20.png"/><Relationship Id="rId9" Type="http://schemas.openxmlformats.org/officeDocument/2006/relationships/image" Target="../media/image36.sv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46.svg"/><Relationship Id="rId3" Type="http://schemas.openxmlformats.org/officeDocument/2006/relationships/image" Target="../media/image38.svg"/><Relationship Id="rId7" Type="http://schemas.openxmlformats.org/officeDocument/2006/relationships/image" Target="../media/image40.svg"/><Relationship Id="rId12"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11.xml"/><Relationship Id="rId6" Type="http://schemas.openxmlformats.org/officeDocument/2006/relationships/image" Target="../media/image24.png"/><Relationship Id="rId11" Type="http://schemas.openxmlformats.org/officeDocument/2006/relationships/image" Target="../media/image44.svg"/><Relationship Id="rId5" Type="http://schemas.openxmlformats.org/officeDocument/2006/relationships/image" Target="../media/image8.svg"/><Relationship Id="rId10" Type="http://schemas.openxmlformats.org/officeDocument/2006/relationships/image" Target="../media/image26.png"/><Relationship Id="rId4" Type="http://schemas.openxmlformats.org/officeDocument/2006/relationships/image" Target="../media/image6.png"/><Relationship Id="rId9" Type="http://schemas.openxmlformats.org/officeDocument/2006/relationships/image" Target="../media/image4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CD09F0E0-223F-CA45-90E5-CE5941BFF137}"/>
              </a:ext>
            </a:extLst>
          </p:cNvPr>
          <p:cNvSpPr txBox="1"/>
          <p:nvPr/>
        </p:nvSpPr>
        <p:spPr>
          <a:xfrm>
            <a:off x="3601617" y="3676262"/>
            <a:ext cx="5383764" cy="830997"/>
          </a:xfrm>
          <a:prstGeom prst="rect">
            <a:avLst/>
          </a:prstGeom>
          <a:noFill/>
        </p:spPr>
        <p:txBody>
          <a:bodyPr wrap="square" rtlCol="0">
            <a:spAutoFit/>
          </a:bodyPr>
          <a:lstStyle/>
          <a:p>
            <a:pPr algn="ctr"/>
            <a:r>
              <a:rPr lang="en-US" sz="4800" b="1" dirty="0">
                <a:solidFill>
                  <a:schemeClr val="bg1"/>
                </a:solidFill>
                <a:latin typeface="+mj-lt"/>
                <a:cs typeface="Adobe Arabic" panose="02040503050201020203" pitchFamily="18" charset="-78"/>
              </a:rPr>
              <a:t>Journey of Hope</a:t>
            </a:r>
          </a:p>
        </p:txBody>
      </p:sp>
      <p:pic>
        <p:nvPicPr>
          <p:cNvPr id="3" name="Picture 2" descr="A close up of a logo&#10;&#10;Description automatically generated">
            <a:extLst>
              <a:ext uri="{FF2B5EF4-FFF2-40B4-BE49-F238E27FC236}">
                <a16:creationId xmlns:a16="http://schemas.microsoft.com/office/drawing/2014/main" xmlns="" id="{0D9C46AF-E9A0-D243-828D-721307E20FB3}"/>
              </a:ext>
            </a:extLst>
          </p:cNvPr>
          <p:cNvPicPr>
            <a:picLocks noChangeAspect="1"/>
          </p:cNvPicPr>
          <p:nvPr/>
        </p:nvPicPr>
        <p:blipFill>
          <a:blip r:embed="rId2"/>
          <a:stretch>
            <a:fillRect/>
          </a:stretch>
        </p:blipFill>
        <p:spPr>
          <a:xfrm>
            <a:off x="872602" y="241442"/>
            <a:ext cx="4641873" cy="4660615"/>
          </a:xfrm>
          <a:prstGeom prst="rect">
            <a:avLst/>
          </a:prstGeom>
        </p:spPr>
      </p:pic>
      <p:pic>
        <p:nvPicPr>
          <p:cNvPr id="4" name="Picture 3" descr="A close up of a logo&#10;&#10;Description automatically generated">
            <a:extLst>
              <a:ext uri="{FF2B5EF4-FFF2-40B4-BE49-F238E27FC236}">
                <a16:creationId xmlns:a16="http://schemas.microsoft.com/office/drawing/2014/main" xmlns="" id="{1F2A1F49-9174-B746-B6B4-41F4FB1D27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9381" y="993017"/>
            <a:ext cx="4350874" cy="603710"/>
          </a:xfrm>
          <a:prstGeom prst="rect">
            <a:avLst/>
          </a:prstGeom>
        </p:spPr>
      </p:pic>
      <p:sp>
        <p:nvSpPr>
          <p:cNvPr id="2" name="TextBox 1">
            <a:extLst>
              <a:ext uri="{FF2B5EF4-FFF2-40B4-BE49-F238E27FC236}">
                <a16:creationId xmlns:a16="http://schemas.microsoft.com/office/drawing/2014/main" xmlns="" id="{8E489CD3-BDAC-2644-91AE-E365F1CE1535}"/>
              </a:ext>
            </a:extLst>
          </p:cNvPr>
          <p:cNvSpPr txBox="1"/>
          <p:nvPr/>
        </p:nvSpPr>
        <p:spPr>
          <a:xfrm>
            <a:off x="4449381" y="460380"/>
            <a:ext cx="4183693" cy="307777"/>
          </a:xfrm>
          <a:prstGeom prst="rect">
            <a:avLst/>
          </a:prstGeom>
          <a:noFill/>
        </p:spPr>
        <p:txBody>
          <a:bodyPr wrap="square" rtlCol="0">
            <a:spAutoFit/>
          </a:bodyPr>
          <a:lstStyle/>
          <a:p>
            <a:pPr algn="ctr"/>
            <a:r>
              <a:rPr lang="en-US" dirty="0">
                <a:latin typeface="Futura Medium" panose="020B0602020204020303" pitchFamily="34" charset="-79"/>
                <a:cs typeface="Futura Medium" panose="020B0602020204020303" pitchFamily="34" charset="-79"/>
              </a:rPr>
              <a:t>in collaboration with</a:t>
            </a:r>
          </a:p>
        </p:txBody>
      </p:sp>
    </p:spTree>
    <p:extLst>
      <p:ext uri="{BB962C8B-B14F-4D97-AF65-F5344CB8AC3E}">
        <p14:creationId xmlns:p14="http://schemas.microsoft.com/office/powerpoint/2010/main" val="3221938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view of a large body of water with a city in the background&#10;&#10;Description automatically generated">
            <a:extLst>
              <a:ext uri="{FF2B5EF4-FFF2-40B4-BE49-F238E27FC236}">
                <a16:creationId xmlns:a16="http://schemas.microsoft.com/office/drawing/2014/main" xmlns="" id="{50B685A8-4E72-7D49-8E12-4B01118EDC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xmlns="" id="{9CA68BE1-9218-6641-8F1E-6D4CD4CA1ED8}"/>
              </a:ext>
            </a:extLst>
          </p:cNvPr>
          <p:cNvSpPr txBox="1"/>
          <p:nvPr/>
        </p:nvSpPr>
        <p:spPr>
          <a:xfrm>
            <a:off x="268357" y="864703"/>
            <a:ext cx="3955773" cy="646331"/>
          </a:xfrm>
          <a:prstGeom prst="rect">
            <a:avLst/>
          </a:prstGeom>
          <a:noFill/>
        </p:spPr>
        <p:txBody>
          <a:bodyPr wrap="square" rtlCol="0">
            <a:spAutoFit/>
          </a:bodyPr>
          <a:lstStyle/>
          <a:p>
            <a:r>
              <a:rPr lang="en-US" sz="3600" b="1" dirty="0">
                <a:solidFill>
                  <a:schemeClr val="bg1"/>
                </a:solidFill>
                <a:latin typeface="Futura Medium" panose="020B0602020204020303" pitchFamily="34" charset="-79"/>
                <a:cs typeface="Futura Medium" panose="020B0602020204020303" pitchFamily="34" charset="-79"/>
              </a:rPr>
              <a:t>our actions matter </a:t>
            </a:r>
          </a:p>
        </p:txBody>
      </p:sp>
    </p:spTree>
    <p:extLst>
      <p:ext uri="{BB962C8B-B14F-4D97-AF65-F5344CB8AC3E}">
        <p14:creationId xmlns:p14="http://schemas.microsoft.com/office/powerpoint/2010/main" val="66835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holding a sign posing for the camera&#10;&#10;Description automatically generated">
            <a:extLst>
              <a:ext uri="{FF2B5EF4-FFF2-40B4-BE49-F238E27FC236}">
                <a16:creationId xmlns:a16="http://schemas.microsoft.com/office/drawing/2014/main" xmlns="" id="{526278BF-1F15-674B-B862-FEA7A6BE937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9144001" cy="5143500"/>
          </a:xfrm>
          <a:prstGeom prst="rect">
            <a:avLst/>
          </a:prstGeom>
        </p:spPr>
      </p:pic>
      <p:sp>
        <p:nvSpPr>
          <p:cNvPr id="4" name="Rectangle 3">
            <a:extLst>
              <a:ext uri="{FF2B5EF4-FFF2-40B4-BE49-F238E27FC236}">
                <a16:creationId xmlns:a16="http://schemas.microsoft.com/office/drawing/2014/main" xmlns="" id="{26E3C1AD-8A56-FA49-AB9D-EB9BE94ADC14}"/>
              </a:ext>
            </a:extLst>
          </p:cNvPr>
          <p:cNvSpPr/>
          <p:nvPr/>
        </p:nvSpPr>
        <p:spPr>
          <a:xfrm>
            <a:off x="5915770" y="3753016"/>
            <a:ext cx="3228230" cy="1390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xmlns="" id="{7EBEBBE9-9274-EA4A-BF68-9B97248FD1D9}"/>
              </a:ext>
            </a:extLst>
          </p:cNvPr>
          <p:cNvSpPr txBox="1"/>
          <p:nvPr/>
        </p:nvSpPr>
        <p:spPr>
          <a:xfrm>
            <a:off x="6086723" y="3786538"/>
            <a:ext cx="2886323" cy="1323439"/>
          </a:xfrm>
          <a:prstGeom prst="rect">
            <a:avLst/>
          </a:prstGeom>
          <a:noFill/>
        </p:spPr>
        <p:txBody>
          <a:bodyPr wrap="square" rtlCol="0">
            <a:spAutoFit/>
          </a:bodyPr>
          <a:lstStyle/>
          <a:p>
            <a:pPr algn="ctr"/>
            <a:r>
              <a:rPr lang="en-US" sz="4000" dirty="0">
                <a:solidFill>
                  <a:srgbClr val="002060"/>
                </a:solidFill>
                <a:latin typeface="Futura Medium" panose="020B0602020204020303" pitchFamily="34" charset="-79"/>
                <a:cs typeface="Futura Medium" panose="020B0602020204020303" pitchFamily="34" charset="-79"/>
              </a:rPr>
              <a:t>purpose for the future</a:t>
            </a:r>
          </a:p>
        </p:txBody>
      </p:sp>
    </p:spTree>
    <p:extLst>
      <p:ext uri="{BB962C8B-B14F-4D97-AF65-F5344CB8AC3E}">
        <p14:creationId xmlns:p14="http://schemas.microsoft.com/office/powerpoint/2010/main" val="234775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F2E1618-F1CD-E542-AFB4-B640F425AF4F}"/>
              </a:ext>
            </a:extLst>
          </p:cNvPr>
          <p:cNvSpPr/>
          <p:nvPr/>
        </p:nvSpPr>
        <p:spPr>
          <a:xfrm>
            <a:off x="3737113" y="0"/>
            <a:ext cx="5406887"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close up of a sign&#10;&#10;Description automatically generated">
            <a:extLst>
              <a:ext uri="{FF2B5EF4-FFF2-40B4-BE49-F238E27FC236}">
                <a16:creationId xmlns:a16="http://schemas.microsoft.com/office/drawing/2014/main" xmlns="" id="{9B91241B-CF63-1C44-9169-87F3B1C904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3014" y="1164007"/>
            <a:ext cx="1334725" cy="1328502"/>
          </a:xfrm>
          <a:prstGeom prst="rect">
            <a:avLst/>
          </a:prstGeom>
        </p:spPr>
      </p:pic>
      <p:pic>
        <p:nvPicPr>
          <p:cNvPr id="6" name="Picture 5" descr="A close up of a sign&#10;&#10;Description automatically generated">
            <a:extLst>
              <a:ext uri="{FF2B5EF4-FFF2-40B4-BE49-F238E27FC236}">
                <a16:creationId xmlns:a16="http://schemas.microsoft.com/office/drawing/2014/main" xmlns="" id="{810FF7EE-EBFC-B14C-877E-744623C078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2956" y="1096938"/>
            <a:ext cx="1462640" cy="1462640"/>
          </a:xfrm>
          <a:prstGeom prst="rect">
            <a:avLst/>
          </a:prstGeom>
        </p:spPr>
      </p:pic>
      <p:pic>
        <p:nvPicPr>
          <p:cNvPr id="8" name="Picture 7" descr="A close up of a sign&#10;&#10;Description automatically generated">
            <a:extLst>
              <a:ext uri="{FF2B5EF4-FFF2-40B4-BE49-F238E27FC236}">
                <a16:creationId xmlns:a16="http://schemas.microsoft.com/office/drawing/2014/main" xmlns="" id="{71CDF0F7-12CD-744F-9B63-77A4E1C99B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96187" y="2921056"/>
            <a:ext cx="2544370" cy="1687592"/>
          </a:xfrm>
          <a:prstGeom prst="rect">
            <a:avLst/>
          </a:prstGeom>
        </p:spPr>
      </p:pic>
      <p:pic>
        <p:nvPicPr>
          <p:cNvPr id="25" name="Graphic 24" descr="Earth globe Africa and Europe">
            <a:extLst>
              <a:ext uri="{FF2B5EF4-FFF2-40B4-BE49-F238E27FC236}">
                <a16:creationId xmlns:a16="http://schemas.microsoft.com/office/drawing/2014/main" xmlns="" id="{D2858E5A-7C87-E041-A743-45EF1957C3D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379368" y="285750"/>
            <a:ext cx="832212" cy="832212"/>
          </a:xfrm>
          <a:prstGeom prst="rect">
            <a:avLst/>
          </a:prstGeom>
        </p:spPr>
      </p:pic>
      <p:pic>
        <p:nvPicPr>
          <p:cNvPr id="28" name="Graphic 27" descr="Open book">
            <a:extLst>
              <a:ext uri="{FF2B5EF4-FFF2-40B4-BE49-F238E27FC236}">
                <a16:creationId xmlns:a16="http://schemas.microsoft.com/office/drawing/2014/main" xmlns="" id="{66C9042B-7C7E-B647-9976-9919B595F411}"/>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379368" y="1263860"/>
            <a:ext cx="832212" cy="832212"/>
          </a:xfrm>
          <a:prstGeom prst="rect">
            <a:avLst/>
          </a:prstGeom>
        </p:spPr>
      </p:pic>
      <p:pic>
        <p:nvPicPr>
          <p:cNvPr id="31" name="Graphic 30" descr="Football">
            <a:extLst>
              <a:ext uri="{FF2B5EF4-FFF2-40B4-BE49-F238E27FC236}">
                <a16:creationId xmlns:a16="http://schemas.microsoft.com/office/drawing/2014/main" xmlns="" id="{AF317208-D393-F04D-8E43-A6121239C821}"/>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379368" y="3042009"/>
            <a:ext cx="832212" cy="832212"/>
          </a:xfrm>
          <a:prstGeom prst="rect">
            <a:avLst/>
          </a:prstGeom>
        </p:spPr>
      </p:pic>
      <p:pic>
        <p:nvPicPr>
          <p:cNvPr id="33" name="Graphic 32" descr="Heart">
            <a:extLst>
              <a:ext uri="{FF2B5EF4-FFF2-40B4-BE49-F238E27FC236}">
                <a16:creationId xmlns:a16="http://schemas.microsoft.com/office/drawing/2014/main" xmlns="" id="{2120FF33-7F38-B04E-AF11-D388D6E79DD8}"/>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xmlns="" r:embed="rId12"/>
              </a:ext>
            </a:extLst>
          </a:blip>
          <a:stretch>
            <a:fillRect/>
          </a:stretch>
        </p:blipFill>
        <p:spPr>
          <a:xfrm>
            <a:off x="379368" y="2183491"/>
            <a:ext cx="832212" cy="832212"/>
          </a:xfrm>
          <a:prstGeom prst="rect">
            <a:avLst/>
          </a:prstGeom>
        </p:spPr>
      </p:pic>
      <p:pic>
        <p:nvPicPr>
          <p:cNvPr id="35" name="Graphic 34" descr="Sustainability">
            <a:extLst>
              <a:ext uri="{FF2B5EF4-FFF2-40B4-BE49-F238E27FC236}">
                <a16:creationId xmlns:a16="http://schemas.microsoft.com/office/drawing/2014/main" xmlns="" id="{8BC1DFD6-031B-1B4A-A92F-D654840C1894}"/>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xmlns="" r:embed="rId14"/>
              </a:ext>
            </a:extLst>
          </a:blip>
          <a:stretch>
            <a:fillRect/>
          </a:stretch>
        </p:blipFill>
        <p:spPr>
          <a:xfrm>
            <a:off x="379368" y="3956409"/>
            <a:ext cx="832212" cy="832212"/>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xmlns="" id="{BEACB664-3F0C-594B-80BB-1AAB96848244}"/>
              </a:ext>
            </a:extLst>
          </p:cNvPr>
          <p:cNvPicPr>
            <a:picLocks noChangeAspect="1"/>
          </p:cNvPicPr>
          <p:nvPr/>
        </p:nvPicPr>
        <p:blipFill rotWithShape="1">
          <a:blip r:embed="rId15"/>
          <a:srcRect t="28567" b="28841"/>
          <a:stretch/>
        </p:blipFill>
        <p:spPr>
          <a:xfrm>
            <a:off x="6530925" y="3092833"/>
            <a:ext cx="2541568" cy="1082501"/>
          </a:xfrm>
          <a:prstGeom prst="rect">
            <a:avLst/>
          </a:prstGeom>
        </p:spPr>
      </p:pic>
      <p:pic>
        <p:nvPicPr>
          <p:cNvPr id="19" name="Picture 18" descr="Two people standing next to a tree&#10;&#10;Description automatically generated">
            <a:extLst>
              <a:ext uri="{FF2B5EF4-FFF2-40B4-BE49-F238E27FC236}">
                <a16:creationId xmlns:a16="http://schemas.microsoft.com/office/drawing/2014/main" xmlns="" id="{1F9C41C3-B1B0-8E4B-851A-DDD7777AFFB6}"/>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 y="0"/>
            <a:ext cx="3737114" cy="5152710"/>
          </a:xfrm>
          <a:prstGeom prst="rect">
            <a:avLst/>
          </a:prstGeom>
        </p:spPr>
      </p:pic>
      <p:pic>
        <p:nvPicPr>
          <p:cNvPr id="20" name="Picture 19" descr="A close up of a logo&#10;&#10;Description automatically generated">
            <a:extLst>
              <a:ext uri="{FF2B5EF4-FFF2-40B4-BE49-F238E27FC236}">
                <a16:creationId xmlns:a16="http://schemas.microsoft.com/office/drawing/2014/main" xmlns="" id="{F1C68030-775D-274C-ABE3-2BB646E66093}"/>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402775" y="124184"/>
            <a:ext cx="4075564" cy="565510"/>
          </a:xfrm>
          <a:prstGeom prst="rect">
            <a:avLst/>
          </a:prstGeom>
        </p:spPr>
      </p:pic>
      <p:pic>
        <p:nvPicPr>
          <p:cNvPr id="9" name="Picture 8" descr="A picture containing food&#10;&#10;Description automatically generated">
            <a:extLst>
              <a:ext uri="{FF2B5EF4-FFF2-40B4-BE49-F238E27FC236}">
                <a16:creationId xmlns:a16="http://schemas.microsoft.com/office/drawing/2014/main" xmlns="" id="{3B91A634-4CE9-3740-BCCF-EA90BE1044C5}"/>
              </a:ext>
            </a:extLst>
          </p:cNvPr>
          <p:cNvPicPr>
            <a:picLocks noChangeAspect="1"/>
          </p:cNvPicPr>
          <p:nvPr/>
        </p:nvPicPr>
        <p:blipFill>
          <a:blip r:embed="rId18"/>
          <a:stretch>
            <a:fillRect/>
          </a:stretch>
        </p:blipFill>
        <p:spPr>
          <a:xfrm>
            <a:off x="4114532" y="1028348"/>
            <a:ext cx="1131006" cy="1643729"/>
          </a:xfrm>
          <a:prstGeom prst="rect">
            <a:avLst/>
          </a:prstGeom>
        </p:spPr>
      </p:pic>
    </p:spTree>
    <p:extLst>
      <p:ext uri="{BB962C8B-B14F-4D97-AF65-F5344CB8AC3E}">
        <p14:creationId xmlns:p14="http://schemas.microsoft.com/office/powerpoint/2010/main" val="1430905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95E70A4-0142-D54A-A228-39FCCB8CA1CD}"/>
              </a:ext>
            </a:extLst>
          </p:cNvPr>
          <p:cNvSpPr/>
          <p:nvPr/>
        </p:nvSpPr>
        <p:spPr>
          <a:xfrm>
            <a:off x="0" y="0"/>
            <a:ext cx="400547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close up of a logo&#10;&#10;Description automatically generated">
            <a:extLst>
              <a:ext uri="{FF2B5EF4-FFF2-40B4-BE49-F238E27FC236}">
                <a16:creationId xmlns:a16="http://schemas.microsoft.com/office/drawing/2014/main" xmlns="" id="{7C23F532-04B6-F74D-AD1F-24E49EE6BC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665" y="1080878"/>
            <a:ext cx="3896139" cy="3896139"/>
          </a:xfrm>
          <a:prstGeom prst="rect">
            <a:avLst/>
          </a:prstGeom>
        </p:spPr>
      </p:pic>
      <p:grpSp>
        <p:nvGrpSpPr>
          <p:cNvPr id="20" name="Group 19">
            <a:extLst>
              <a:ext uri="{FF2B5EF4-FFF2-40B4-BE49-F238E27FC236}">
                <a16:creationId xmlns:a16="http://schemas.microsoft.com/office/drawing/2014/main" xmlns="" id="{12331CE2-CAB2-5A4A-8F38-D63378C8A796}"/>
              </a:ext>
            </a:extLst>
          </p:cNvPr>
          <p:cNvGrpSpPr/>
          <p:nvPr/>
        </p:nvGrpSpPr>
        <p:grpSpPr>
          <a:xfrm>
            <a:off x="4169466" y="429203"/>
            <a:ext cx="4919869" cy="4285094"/>
            <a:chOff x="4099890" y="507718"/>
            <a:chExt cx="4919869" cy="4285094"/>
          </a:xfrm>
        </p:grpSpPr>
        <p:sp>
          <p:nvSpPr>
            <p:cNvPr id="7" name="TextBox 6">
              <a:extLst>
                <a:ext uri="{FF2B5EF4-FFF2-40B4-BE49-F238E27FC236}">
                  <a16:creationId xmlns:a16="http://schemas.microsoft.com/office/drawing/2014/main" xmlns="" id="{38DE83EA-DD94-2344-AAC9-E23D9975C474}"/>
                </a:ext>
              </a:extLst>
            </p:cNvPr>
            <p:cNvSpPr txBox="1"/>
            <p:nvPr/>
          </p:nvSpPr>
          <p:spPr>
            <a:xfrm>
              <a:off x="4104860" y="872105"/>
              <a:ext cx="3871291" cy="307777"/>
            </a:xfrm>
            <a:prstGeom prst="rect">
              <a:avLst/>
            </a:prstGeom>
            <a:noFill/>
          </p:spPr>
          <p:txBody>
            <a:bodyPr wrap="square" rtlCol="0">
              <a:spAutoFit/>
            </a:bodyPr>
            <a:lstStyle/>
            <a:p>
              <a:r>
                <a:rPr lang="en-US" b="1" dirty="0">
                  <a:solidFill>
                    <a:schemeClr val="bg1"/>
                  </a:solidFill>
                  <a:latin typeface="Futura Medium" panose="020B0602020204020303" pitchFamily="34" charset="-79"/>
                  <a:cs typeface="Futura Medium" panose="020B0602020204020303" pitchFamily="34" charset="-79"/>
                </a:rPr>
                <a:t>Schools can be world leaders in sustainability</a:t>
              </a:r>
            </a:p>
          </p:txBody>
        </p:sp>
        <p:sp>
          <p:nvSpPr>
            <p:cNvPr id="8" name="TextBox 7">
              <a:extLst>
                <a:ext uri="{FF2B5EF4-FFF2-40B4-BE49-F238E27FC236}">
                  <a16:creationId xmlns:a16="http://schemas.microsoft.com/office/drawing/2014/main" xmlns="" id="{39410B9D-5387-2F48-9E2A-94DC66BAE6ED}"/>
                </a:ext>
              </a:extLst>
            </p:cNvPr>
            <p:cNvSpPr txBox="1"/>
            <p:nvPr/>
          </p:nvSpPr>
          <p:spPr>
            <a:xfrm>
              <a:off x="4099890" y="1797809"/>
              <a:ext cx="3766930" cy="523220"/>
            </a:xfrm>
            <a:prstGeom prst="rect">
              <a:avLst/>
            </a:prstGeom>
            <a:noFill/>
          </p:spPr>
          <p:txBody>
            <a:bodyPr wrap="square" rtlCol="0">
              <a:spAutoFit/>
            </a:bodyPr>
            <a:lstStyle/>
            <a:p>
              <a:r>
                <a:rPr lang="en-US" b="1" dirty="0">
                  <a:solidFill>
                    <a:schemeClr val="bg1"/>
                  </a:solidFill>
                  <a:latin typeface="Futura Medium" panose="020B0602020204020303" pitchFamily="34" charset="-79"/>
                  <a:cs typeface="Futura Medium" panose="020B0602020204020303" pitchFamily="34" charset="-79"/>
                </a:rPr>
                <a:t>Collaboration is the best way to tackle issues</a:t>
              </a:r>
            </a:p>
          </p:txBody>
        </p:sp>
        <p:sp>
          <p:nvSpPr>
            <p:cNvPr id="9" name="TextBox 8">
              <a:extLst>
                <a:ext uri="{FF2B5EF4-FFF2-40B4-BE49-F238E27FC236}">
                  <a16:creationId xmlns:a16="http://schemas.microsoft.com/office/drawing/2014/main" xmlns="" id="{276368F3-1E57-DC4E-9A09-00F44FC32EA7}"/>
                </a:ext>
              </a:extLst>
            </p:cNvPr>
            <p:cNvSpPr txBox="1"/>
            <p:nvPr/>
          </p:nvSpPr>
          <p:spPr>
            <a:xfrm>
              <a:off x="4099890" y="2964012"/>
              <a:ext cx="4005469" cy="523220"/>
            </a:xfrm>
            <a:prstGeom prst="rect">
              <a:avLst/>
            </a:prstGeom>
            <a:noFill/>
          </p:spPr>
          <p:txBody>
            <a:bodyPr wrap="square" rtlCol="0">
              <a:spAutoFit/>
            </a:bodyPr>
            <a:lstStyle/>
            <a:p>
              <a:r>
                <a:rPr lang="en-US" b="1" dirty="0">
                  <a:solidFill>
                    <a:schemeClr val="bg1"/>
                  </a:solidFill>
                  <a:latin typeface="Futura Medium" panose="020B0602020204020303" pitchFamily="34" charset="-79"/>
                  <a:cs typeface="Futura Medium" panose="020B0602020204020303" pitchFamily="34" charset="-79"/>
                </a:rPr>
                <a:t>Students should leave school as eco-conscious citizens</a:t>
              </a:r>
            </a:p>
          </p:txBody>
        </p:sp>
        <p:sp>
          <p:nvSpPr>
            <p:cNvPr id="10" name="TextBox 9">
              <a:extLst>
                <a:ext uri="{FF2B5EF4-FFF2-40B4-BE49-F238E27FC236}">
                  <a16:creationId xmlns:a16="http://schemas.microsoft.com/office/drawing/2014/main" xmlns="" id="{DE32F306-26B5-3346-A0A6-186672378809}"/>
                </a:ext>
              </a:extLst>
            </p:cNvPr>
            <p:cNvSpPr txBox="1"/>
            <p:nvPr/>
          </p:nvSpPr>
          <p:spPr>
            <a:xfrm>
              <a:off x="4099891" y="4094363"/>
              <a:ext cx="3876260" cy="523220"/>
            </a:xfrm>
            <a:prstGeom prst="rect">
              <a:avLst/>
            </a:prstGeom>
            <a:noFill/>
          </p:spPr>
          <p:txBody>
            <a:bodyPr wrap="square" rtlCol="0">
              <a:spAutoFit/>
            </a:bodyPr>
            <a:lstStyle/>
            <a:p>
              <a:r>
                <a:rPr lang="en-US" b="1" dirty="0">
                  <a:solidFill>
                    <a:schemeClr val="bg1"/>
                  </a:solidFill>
                  <a:latin typeface="Futura Medium" panose="020B0602020204020303" pitchFamily="34" charset="-79"/>
                  <a:cs typeface="Futura Medium" panose="020B0602020204020303" pitchFamily="34" charset="-79"/>
                </a:rPr>
                <a:t>Schools can be the testbed of future possibilities </a:t>
              </a:r>
            </a:p>
          </p:txBody>
        </p:sp>
        <p:pic>
          <p:nvPicPr>
            <p:cNvPr id="12" name="Graphic 11" descr="Bar graph with upward trend">
              <a:extLst>
                <a:ext uri="{FF2B5EF4-FFF2-40B4-BE49-F238E27FC236}">
                  <a16:creationId xmlns:a16="http://schemas.microsoft.com/office/drawing/2014/main" xmlns="" id="{C63240E0-B912-FD44-9AB2-607824B8A66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070572" y="507718"/>
              <a:ext cx="914400" cy="914400"/>
            </a:xfrm>
            <a:prstGeom prst="rect">
              <a:avLst/>
            </a:prstGeom>
          </p:spPr>
        </p:pic>
        <p:pic>
          <p:nvPicPr>
            <p:cNvPr id="14" name="Graphic 13" descr="Sustainability">
              <a:extLst>
                <a:ext uri="{FF2B5EF4-FFF2-40B4-BE49-F238E27FC236}">
                  <a16:creationId xmlns:a16="http://schemas.microsoft.com/office/drawing/2014/main" xmlns="" id="{BA47121E-5D21-864B-A92F-C1C7AD9756A8}"/>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8105359" y="2696720"/>
              <a:ext cx="914400" cy="914400"/>
            </a:xfrm>
            <a:prstGeom prst="rect">
              <a:avLst/>
            </a:prstGeom>
          </p:spPr>
        </p:pic>
        <p:pic>
          <p:nvPicPr>
            <p:cNvPr id="16" name="Graphic 15" descr="Users">
              <a:extLst>
                <a:ext uri="{FF2B5EF4-FFF2-40B4-BE49-F238E27FC236}">
                  <a16:creationId xmlns:a16="http://schemas.microsoft.com/office/drawing/2014/main" xmlns="" id="{42EFE411-16D3-EF44-91D3-C73C484BD29E}"/>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8070572" y="1602219"/>
              <a:ext cx="914400" cy="914400"/>
            </a:xfrm>
            <a:prstGeom prst="rect">
              <a:avLst/>
            </a:prstGeom>
          </p:spPr>
        </p:pic>
        <p:pic>
          <p:nvPicPr>
            <p:cNvPr id="18" name="Graphic 17" descr="Lightbulb and pencil">
              <a:extLst>
                <a:ext uri="{FF2B5EF4-FFF2-40B4-BE49-F238E27FC236}">
                  <a16:creationId xmlns:a16="http://schemas.microsoft.com/office/drawing/2014/main" xmlns="" id="{BC834FDE-6E52-EE4F-8CF9-583C2A2706A6}"/>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8105359" y="3878412"/>
              <a:ext cx="914400" cy="914400"/>
            </a:xfrm>
            <a:prstGeom prst="rect">
              <a:avLst/>
            </a:prstGeom>
          </p:spPr>
        </p:pic>
      </p:grpSp>
      <p:sp>
        <p:nvSpPr>
          <p:cNvPr id="19" name="TextBox 18">
            <a:extLst>
              <a:ext uri="{FF2B5EF4-FFF2-40B4-BE49-F238E27FC236}">
                <a16:creationId xmlns:a16="http://schemas.microsoft.com/office/drawing/2014/main" xmlns="" id="{2631BDCC-DFED-A94B-BB78-CA9442902966}"/>
              </a:ext>
            </a:extLst>
          </p:cNvPr>
          <p:cNvSpPr txBox="1"/>
          <p:nvPr/>
        </p:nvSpPr>
        <p:spPr>
          <a:xfrm>
            <a:off x="428624" y="231592"/>
            <a:ext cx="3148219" cy="461665"/>
          </a:xfrm>
          <a:prstGeom prst="rect">
            <a:avLst/>
          </a:prstGeom>
          <a:noFill/>
        </p:spPr>
        <p:txBody>
          <a:bodyPr wrap="square" rtlCol="0">
            <a:spAutoFit/>
          </a:bodyPr>
          <a:lstStyle/>
          <a:p>
            <a:pPr algn="ctr"/>
            <a:r>
              <a:rPr lang="en-US" sz="2400" b="1" dirty="0">
                <a:latin typeface="Futura Medium" panose="020B0602020204020303" pitchFamily="34" charset="-79"/>
                <a:cs typeface="Futura Medium" panose="020B0602020204020303" pitchFamily="34" charset="-79"/>
              </a:rPr>
              <a:t>we believe that…</a:t>
            </a:r>
          </a:p>
        </p:txBody>
      </p:sp>
    </p:spTree>
    <p:extLst>
      <p:ext uri="{BB962C8B-B14F-4D97-AF65-F5344CB8AC3E}">
        <p14:creationId xmlns:p14="http://schemas.microsoft.com/office/powerpoint/2010/main" val="3869326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C64ABF7-5DC3-AF44-8411-A2A9883769AC}"/>
              </a:ext>
            </a:extLst>
          </p:cNvPr>
          <p:cNvSpPr txBox="1"/>
          <p:nvPr/>
        </p:nvSpPr>
        <p:spPr>
          <a:xfrm>
            <a:off x="1128417" y="704994"/>
            <a:ext cx="6797713" cy="1323439"/>
          </a:xfrm>
          <a:prstGeom prst="rect">
            <a:avLst/>
          </a:prstGeom>
          <a:noFill/>
        </p:spPr>
        <p:txBody>
          <a:bodyPr wrap="square" rtlCol="0">
            <a:spAutoFit/>
          </a:bodyPr>
          <a:lstStyle/>
          <a:p>
            <a:pPr algn="ctr"/>
            <a:r>
              <a:rPr lang="en-US" sz="6600" dirty="0">
                <a:solidFill>
                  <a:schemeClr val="bg1"/>
                </a:solidFill>
                <a:latin typeface="Futura Medium" panose="020B0602020204020303" pitchFamily="34" charset="-79"/>
                <a:cs typeface="Futura Medium" panose="020B0602020204020303" pitchFamily="34" charset="-79"/>
              </a:rPr>
              <a:t>Join our journey</a:t>
            </a:r>
          </a:p>
          <a:p>
            <a:pPr algn="ctr"/>
            <a:endParaRPr lang="en-US" dirty="0">
              <a:solidFill>
                <a:schemeClr val="bg1"/>
              </a:solidFill>
              <a:latin typeface="Futura Medium" panose="020B0602020204020303" pitchFamily="34" charset="-79"/>
              <a:cs typeface="Futura Medium" panose="020B0602020204020303" pitchFamily="34" charset="-79"/>
            </a:endParaRPr>
          </a:p>
        </p:txBody>
      </p:sp>
      <p:sp>
        <p:nvSpPr>
          <p:cNvPr id="3" name="TextBox 2">
            <a:extLst>
              <a:ext uri="{FF2B5EF4-FFF2-40B4-BE49-F238E27FC236}">
                <a16:creationId xmlns:a16="http://schemas.microsoft.com/office/drawing/2014/main" xmlns="" id="{C558EFC8-45A5-0641-AF01-DDA69BA08754}"/>
              </a:ext>
            </a:extLst>
          </p:cNvPr>
          <p:cNvSpPr txBox="1"/>
          <p:nvPr/>
        </p:nvSpPr>
        <p:spPr>
          <a:xfrm>
            <a:off x="2138899" y="2998148"/>
            <a:ext cx="4866199" cy="1231106"/>
          </a:xfrm>
          <a:prstGeom prst="rect">
            <a:avLst/>
          </a:prstGeom>
          <a:noFill/>
        </p:spPr>
        <p:txBody>
          <a:bodyPr wrap="square" rtlCol="0">
            <a:spAutoFit/>
          </a:bodyPr>
          <a:lstStyle/>
          <a:p>
            <a:pPr algn="ctr"/>
            <a:r>
              <a:rPr lang="en-US" sz="2000" dirty="0">
                <a:solidFill>
                  <a:schemeClr val="bg1"/>
                </a:solidFill>
                <a:hlinkClick r:id="rId2">
                  <a:extLst>
                    <a:ext uri="{A12FA001-AC4F-418D-AE19-62706E023703}">
                      <ahyp:hlinkClr xmlns:ahyp="http://schemas.microsoft.com/office/drawing/2018/hyperlinkcolor" xmlns="" val="tx"/>
                    </a:ext>
                  </a:extLst>
                </a:hlinkClick>
              </a:rPr>
              <a:t>johnp@stvin.com</a:t>
            </a:r>
          </a:p>
          <a:p>
            <a:pPr algn="ctr"/>
            <a:r>
              <a:rPr lang="en-US" sz="2000" dirty="0">
                <a:solidFill>
                  <a:schemeClr val="bg1"/>
                </a:solidFill>
                <a:hlinkClick r:id="rId2">
                  <a:extLst>
                    <a:ext uri="{A12FA001-AC4F-418D-AE19-62706E023703}">
                      <ahyp:hlinkClr xmlns:ahyp="http://schemas.microsoft.com/office/drawing/2018/hyperlinkcolor" xmlns="" val="tx"/>
                    </a:ext>
                  </a:extLst>
                </a:hlinkClick>
              </a:rPr>
              <a:t>davids@stvin.com</a:t>
            </a:r>
          </a:p>
          <a:p>
            <a:pPr algn="ctr"/>
            <a:r>
              <a:rPr lang="en-US" sz="2000" dirty="0">
                <a:solidFill>
                  <a:schemeClr val="bg1"/>
                </a:solidFill>
                <a:hlinkClick r:id="rId2">
                  <a:extLst>
                    <a:ext uri="{A12FA001-AC4F-418D-AE19-62706E023703}">
                      <ahyp:hlinkClr xmlns:ahyp="http://schemas.microsoft.com/office/drawing/2018/hyperlinkcolor" xmlns="" val="tx"/>
                    </a:ext>
                  </a:extLst>
                </a:hlinkClick>
              </a:rPr>
              <a:t>david@sustainable-schools-network.org</a:t>
            </a:r>
            <a:endParaRPr lang="en-US" sz="2000" dirty="0">
              <a:solidFill>
                <a:schemeClr val="bg1"/>
              </a:solidFill>
            </a:endParaRPr>
          </a:p>
          <a:p>
            <a:pPr algn="ctr"/>
            <a:endParaRPr lang="en-US" dirty="0"/>
          </a:p>
        </p:txBody>
      </p:sp>
      <p:sp>
        <p:nvSpPr>
          <p:cNvPr id="4" name="TextBox 3">
            <a:extLst>
              <a:ext uri="{FF2B5EF4-FFF2-40B4-BE49-F238E27FC236}">
                <a16:creationId xmlns:a16="http://schemas.microsoft.com/office/drawing/2014/main" xmlns="" id="{E61468CF-2AAF-0C4D-91EF-FC7F5E3BCF8F}"/>
              </a:ext>
            </a:extLst>
          </p:cNvPr>
          <p:cNvSpPr txBox="1"/>
          <p:nvPr/>
        </p:nvSpPr>
        <p:spPr>
          <a:xfrm>
            <a:off x="2564296" y="1997765"/>
            <a:ext cx="3925956" cy="369332"/>
          </a:xfrm>
          <a:prstGeom prst="rect">
            <a:avLst/>
          </a:prstGeom>
          <a:noFill/>
        </p:spPr>
        <p:txBody>
          <a:bodyPr wrap="square" rtlCol="0">
            <a:spAutoFit/>
          </a:bodyPr>
          <a:lstStyle/>
          <a:p>
            <a:pPr algn="ctr"/>
            <a:r>
              <a:rPr lang="en-US" sz="1800" dirty="0">
                <a:solidFill>
                  <a:schemeClr val="bg1"/>
                </a:solidFill>
                <a:latin typeface="Futura Medium" panose="020B0602020204020303" pitchFamily="34" charset="-79"/>
                <a:cs typeface="Futura Medium" panose="020B0602020204020303" pitchFamily="34" charset="-79"/>
              </a:rPr>
              <a:t>all schools welcome, no cost.</a:t>
            </a:r>
          </a:p>
        </p:txBody>
      </p:sp>
    </p:spTree>
    <p:extLst>
      <p:ext uri="{BB962C8B-B14F-4D97-AF65-F5344CB8AC3E}">
        <p14:creationId xmlns:p14="http://schemas.microsoft.com/office/powerpoint/2010/main" val="89419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xmlns="" id="{500E8830-88C3-114E-BBF4-A7D643C7CD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9693" y="453755"/>
            <a:ext cx="3532988" cy="1917098"/>
          </a:xfrm>
          <a:prstGeom prst="rect">
            <a:avLst/>
          </a:prstGeom>
        </p:spPr>
      </p:pic>
      <p:sp>
        <p:nvSpPr>
          <p:cNvPr id="8" name="Rectangle 7">
            <a:extLst>
              <a:ext uri="{FF2B5EF4-FFF2-40B4-BE49-F238E27FC236}">
                <a16:creationId xmlns:a16="http://schemas.microsoft.com/office/drawing/2014/main" xmlns="" id="{290F46DC-4E3D-D74E-835D-02270A0DC5E6}"/>
              </a:ext>
            </a:extLst>
          </p:cNvPr>
          <p:cNvSpPr/>
          <p:nvPr/>
        </p:nvSpPr>
        <p:spPr>
          <a:xfrm>
            <a:off x="0" y="0"/>
            <a:ext cx="2802835"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xmlns="" id="{C755C34F-E4EF-514D-AD26-8C752E2E6CC3}"/>
              </a:ext>
            </a:extLst>
          </p:cNvPr>
          <p:cNvSpPr txBox="1"/>
          <p:nvPr/>
        </p:nvSpPr>
        <p:spPr>
          <a:xfrm>
            <a:off x="331410" y="1244301"/>
            <a:ext cx="2140013" cy="461665"/>
          </a:xfrm>
          <a:prstGeom prst="rect">
            <a:avLst/>
          </a:prstGeom>
          <a:noFill/>
        </p:spPr>
        <p:txBody>
          <a:bodyPr wrap="square" rtlCol="0">
            <a:spAutoFit/>
          </a:bodyPr>
          <a:lstStyle/>
          <a:p>
            <a:r>
              <a:rPr lang="en-US" sz="2400" b="1" dirty="0">
                <a:solidFill>
                  <a:schemeClr val="bg1"/>
                </a:solidFill>
                <a:latin typeface="Futura Medium" panose="020B0602020204020303" pitchFamily="34" charset="-79"/>
                <a:cs typeface="Futura Medium" panose="020B0602020204020303" pitchFamily="34" charset="-79"/>
              </a:rPr>
              <a:t>a project by</a:t>
            </a:r>
          </a:p>
        </p:txBody>
      </p:sp>
      <p:sp>
        <p:nvSpPr>
          <p:cNvPr id="2" name="TextBox 1">
            <a:extLst>
              <a:ext uri="{FF2B5EF4-FFF2-40B4-BE49-F238E27FC236}">
                <a16:creationId xmlns:a16="http://schemas.microsoft.com/office/drawing/2014/main" xmlns="" id="{91D7AB22-5F54-DD48-9BD7-DBF7EB61297B}"/>
              </a:ext>
            </a:extLst>
          </p:cNvPr>
          <p:cNvSpPr txBox="1"/>
          <p:nvPr/>
        </p:nvSpPr>
        <p:spPr>
          <a:xfrm>
            <a:off x="3257290" y="2873863"/>
            <a:ext cx="5317793" cy="1600438"/>
          </a:xfrm>
          <a:prstGeom prst="rect">
            <a:avLst/>
          </a:prstGeom>
          <a:noFill/>
        </p:spPr>
        <p:txBody>
          <a:bodyPr wrap="square" rtlCol="0">
            <a:spAutoFit/>
          </a:bodyPr>
          <a:lstStyle/>
          <a:p>
            <a:r>
              <a:rPr lang="en-US" dirty="0">
                <a:latin typeface="Calibri Light" panose="020F0302020204030204" pitchFamily="34" charset="0"/>
                <a:cs typeface="Calibri Light" panose="020F0302020204030204" pitchFamily="34" charset="0"/>
              </a:rPr>
              <a:t>Sustainable Schools International Network is a non-profit Community Interest Company (CIC).</a:t>
            </a:r>
          </a:p>
          <a:p>
            <a:endParaRPr lang="en-US" dirty="0">
              <a:latin typeface="Calibri Light" panose="020F0302020204030204" pitchFamily="34" charset="0"/>
              <a:cs typeface="Calibri Light" panose="020F0302020204030204" pitchFamily="34" charset="0"/>
            </a:endParaRPr>
          </a:p>
          <a:p>
            <a:r>
              <a:rPr lang="en-US" dirty="0">
                <a:latin typeface="Calibri Light" panose="020F0302020204030204" pitchFamily="34" charset="0"/>
                <a:cs typeface="Calibri Light" panose="020F0302020204030204" pitchFamily="34" charset="0"/>
              </a:rPr>
              <a:t>Our mission is to connect special needs and mainstream schools across the world through sustainability focused projects and events.</a:t>
            </a:r>
          </a:p>
          <a:p>
            <a:endParaRPr lang="en-US" dirty="0">
              <a:latin typeface="Calibri Light" panose="020F0302020204030204" pitchFamily="34" charset="0"/>
              <a:cs typeface="Calibri Light" panose="020F0302020204030204" pitchFamily="34" charset="0"/>
            </a:endParaRPr>
          </a:p>
          <a:p>
            <a:r>
              <a:rPr lang="en-US" dirty="0">
                <a:latin typeface="Calibri Light" panose="020F0302020204030204" pitchFamily="34" charset="0"/>
                <a:cs typeface="Calibri Light" panose="020F0302020204030204" pitchFamily="34" charset="0"/>
              </a:rPr>
              <a:t>All company income is used to fund our sustainability projects.</a:t>
            </a:r>
          </a:p>
        </p:txBody>
      </p:sp>
    </p:spTree>
    <p:extLst>
      <p:ext uri="{BB962C8B-B14F-4D97-AF65-F5344CB8AC3E}">
        <p14:creationId xmlns:p14="http://schemas.microsoft.com/office/powerpoint/2010/main" val="1357968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map&#10;&#10;Description automatically generated">
            <a:extLst>
              <a:ext uri="{FF2B5EF4-FFF2-40B4-BE49-F238E27FC236}">
                <a16:creationId xmlns:a16="http://schemas.microsoft.com/office/drawing/2014/main" xmlns="" id="{6BB41E3E-376B-1740-B2A7-221AAEEEE0F5}"/>
              </a:ext>
            </a:extLst>
          </p:cNvPr>
          <p:cNvPicPr>
            <a:picLocks noChangeAspect="1"/>
          </p:cNvPicPr>
          <p:nvPr/>
        </p:nvPicPr>
        <p:blipFill rotWithShape="1">
          <a:blip r:embed="rId2" cstate="email">
            <a:alphaModFix amt="68000"/>
            <a:extLst>
              <a:ext uri="{28A0092B-C50C-407E-A947-70E740481C1C}">
                <a14:useLocalDpi xmlns:a14="http://schemas.microsoft.com/office/drawing/2010/main"/>
              </a:ext>
            </a:extLst>
          </a:blip>
          <a:srcRect/>
          <a:stretch/>
        </p:blipFill>
        <p:spPr>
          <a:xfrm>
            <a:off x="5770880" y="0"/>
            <a:ext cx="3373120" cy="5143500"/>
          </a:xfrm>
          <a:prstGeom prst="rect">
            <a:avLst/>
          </a:prstGeom>
        </p:spPr>
      </p:pic>
      <p:grpSp>
        <p:nvGrpSpPr>
          <p:cNvPr id="32" name="Group 31">
            <a:extLst>
              <a:ext uri="{FF2B5EF4-FFF2-40B4-BE49-F238E27FC236}">
                <a16:creationId xmlns:a16="http://schemas.microsoft.com/office/drawing/2014/main" xmlns="" id="{7CE9EC1F-06C4-554B-B8FF-CD0539F8EB3A}"/>
              </a:ext>
            </a:extLst>
          </p:cNvPr>
          <p:cNvGrpSpPr/>
          <p:nvPr/>
        </p:nvGrpSpPr>
        <p:grpSpPr>
          <a:xfrm>
            <a:off x="523949" y="93630"/>
            <a:ext cx="4722982" cy="4800207"/>
            <a:chOff x="399846" y="-5883"/>
            <a:chExt cx="4722982" cy="4800207"/>
          </a:xfrm>
        </p:grpSpPr>
        <p:grpSp>
          <p:nvGrpSpPr>
            <p:cNvPr id="30" name="Group 29">
              <a:extLst>
                <a:ext uri="{FF2B5EF4-FFF2-40B4-BE49-F238E27FC236}">
                  <a16:creationId xmlns:a16="http://schemas.microsoft.com/office/drawing/2014/main" xmlns="" id="{00A76F70-F588-2747-BAD3-0C710E9E0FCD}"/>
                </a:ext>
              </a:extLst>
            </p:cNvPr>
            <p:cNvGrpSpPr/>
            <p:nvPr/>
          </p:nvGrpSpPr>
          <p:grpSpPr>
            <a:xfrm>
              <a:off x="399846" y="-5883"/>
              <a:ext cx="980618" cy="4800207"/>
              <a:chOff x="399846" y="236713"/>
              <a:chExt cx="980618" cy="4800207"/>
            </a:xfrm>
          </p:grpSpPr>
          <p:pic>
            <p:nvPicPr>
              <p:cNvPr id="14" name="Graphic 13" descr="Electric car">
                <a:extLst>
                  <a:ext uri="{FF2B5EF4-FFF2-40B4-BE49-F238E27FC236}">
                    <a16:creationId xmlns:a16="http://schemas.microsoft.com/office/drawing/2014/main" xmlns="" id="{A44B7D9E-4D3F-D048-9B2B-BC8EA0403A8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06500" y="3208120"/>
                <a:ext cx="914400" cy="914400"/>
              </a:xfrm>
              <a:prstGeom prst="rect">
                <a:avLst/>
              </a:prstGeom>
            </p:spPr>
          </p:pic>
          <p:pic>
            <p:nvPicPr>
              <p:cNvPr id="16" name="Graphic 15" descr="Schoolhouse">
                <a:extLst>
                  <a:ext uri="{FF2B5EF4-FFF2-40B4-BE49-F238E27FC236}">
                    <a16:creationId xmlns:a16="http://schemas.microsoft.com/office/drawing/2014/main" xmlns="" id="{656D43A1-B994-7C4F-825D-3E05086FBA66}"/>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66064" y="236713"/>
                <a:ext cx="914400" cy="914400"/>
              </a:xfrm>
              <a:prstGeom prst="rect">
                <a:avLst/>
              </a:prstGeom>
            </p:spPr>
          </p:pic>
          <p:pic>
            <p:nvPicPr>
              <p:cNvPr id="18" name="Graphic 17" descr="Blind">
                <a:extLst>
                  <a:ext uri="{FF2B5EF4-FFF2-40B4-BE49-F238E27FC236}">
                    <a16:creationId xmlns:a16="http://schemas.microsoft.com/office/drawing/2014/main" xmlns="" id="{D3F23AB2-56DF-E345-B9A6-77D07CB220C3}"/>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443425" y="1223287"/>
                <a:ext cx="914400" cy="914400"/>
              </a:xfrm>
              <a:prstGeom prst="rect">
                <a:avLst/>
              </a:prstGeom>
            </p:spPr>
          </p:pic>
          <p:pic>
            <p:nvPicPr>
              <p:cNvPr id="20" name="Graphic 19" descr="Connections">
                <a:extLst>
                  <a:ext uri="{FF2B5EF4-FFF2-40B4-BE49-F238E27FC236}">
                    <a16:creationId xmlns:a16="http://schemas.microsoft.com/office/drawing/2014/main" xmlns="" id="{EB7A4994-0ABF-5740-B718-286BA47FA918}"/>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399846" y="2137687"/>
                <a:ext cx="914400" cy="914400"/>
              </a:xfrm>
              <a:prstGeom prst="rect">
                <a:avLst/>
              </a:prstGeom>
            </p:spPr>
          </p:pic>
          <p:pic>
            <p:nvPicPr>
              <p:cNvPr id="24" name="Graphic 23" descr="Open hand with plant">
                <a:extLst>
                  <a:ext uri="{FF2B5EF4-FFF2-40B4-BE49-F238E27FC236}">
                    <a16:creationId xmlns:a16="http://schemas.microsoft.com/office/drawing/2014/main" xmlns="" id="{D8BAA05D-22CA-2A44-A115-D813BC9E63D6}"/>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399846" y="4122520"/>
                <a:ext cx="914400" cy="914400"/>
              </a:xfrm>
              <a:prstGeom prst="rect">
                <a:avLst/>
              </a:prstGeom>
            </p:spPr>
          </p:pic>
        </p:grpSp>
        <p:grpSp>
          <p:nvGrpSpPr>
            <p:cNvPr id="31" name="Group 30">
              <a:extLst>
                <a:ext uri="{FF2B5EF4-FFF2-40B4-BE49-F238E27FC236}">
                  <a16:creationId xmlns:a16="http://schemas.microsoft.com/office/drawing/2014/main" xmlns="" id="{FBB83A53-98A8-E743-8870-E2EA6FD19811}"/>
                </a:ext>
              </a:extLst>
            </p:cNvPr>
            <p:cNvGrpSpPr/>
            <p:nvPr/>
          </p:nvGrpSpPr>
          <p:grpSpPr>
            <a:xfrm>
              <a:off x="2084292" y="189707"/>
              <a:ext cx="3038536" cy="4409027"/>
              <a:chOff x="2084292" y="432303"/>
              <a:chExt cx="3038536" cy="4409027"/>
            </a:xfrm>
          </p:grpSpPr>
          <p:sp>
            <p:nvSpPr>
              <p:cNvPr id="25" name="TextBox 24">
                <a:extLst>
                  <a:ext uri="{FF2B5EF4-FFF2-40B4-BE49-F238E27FC236}">
                    <a16:creationId xmlns:a16="http://schemas.microsoft.com/office/drawing/2014/main" xmlns="" id="{73EB1B67-5195-1849-AB34-19F034E5E49F}"/>
                  </a:ext>
                </a:extLst>
              </p:cNvPr>
              <p:cNvSpPr txBox="1"/>
              <p:nvPr/>
            </p:nvSpPr>
            <p:spPr>
              <a:xfrm>
                <a:off x="2084292" y="3403710"/>
                <a:ext cx="2836018" cy="523220"/>
              </a:xfrm>
              <a:prstGeom prst="rect">
                <a:avLst/>
              </a:prstGeom>
              <a:noFill/>
            </p:spPr>
            <p:txBody>
              <a:bodyPr wrap="square" rtlCol="0">
                <a:spAutoFit/>
              </a:bodyPr>
              <a:lstStyle/>
              <a:p>
                <a:r>
                  <a:rPr lang="en-US" dirty="0">
                    <a:latin typeface="Futura Medium" panose="020B0602020204020303" pitchFamily="34" charset="-79"/>
                    <a:cs typeface="Futura Medium" panose="020B0602020204020303" pitchFamily="34" charset="-79"/>
                  </a:rPr>
                  <a:t>Using only sustainable transport along the way</a:t>
                </a:r>
              </a:p>
            </p:txBody>
          </p:sp>
          <p:sp>
            <p:nvSpPr>
              <p:cNvPr id="26" name="TextBox 25">
                <a:extLst>
                  <a:ext uri="{FF2B5EF4-FFF2-40B4-BE49-F238E27FC236}">
                    <a16:creationId xmlns:a16="http://schemas.microsoft.com/office/drawing/2014/main" xmlns="" id="{0D0644D3-BDE5-1D47-B53C-8BD31B039D01}"/>
                  </a:ext>
                </a:extLst>
              </p:cNvPr>
              <p:cNvSpPr txBox="1"/>
              <p:nvPr/>
            </p:nvSpPr>
            <p:spPr>
              <a:xfrm>
                <a:off x="2095611" y="4318110"/>
                <a:ext cx="3027217" cy="523220"/>
              </a:xfrm>
              <a:prstGeom prst="rect">
                <a:avLst/>
              </a:prstGeom>
              <a:noFill/>
            </p:spPr>
            <p:txBody>
              <a:bodyPr wrap="square" rtlCol="0">
                <a:spAutoFit/>
              </a:bodyPr>
              <a:lstStyle/>
              <a:p>
                <a:r>
                  <a:rPr lang="en-US" dirty="0">
                    <a:latin typeface="Futura Medium" panose="020B0602020204020303" pitchFamily="34" charset="-79"/>
                    <a:cs typeface="Futura Medium" panose="020B0602020204020303" pitchFamily="34" charset="-79"/>
                  </a:rPr>
                  <a:t>Discovering visions of a sustainable future already in action</a:t>
                </a:r>
              </a:p>
            </p:txBody>
          </p:sp>
          <p:sp>
            <p:nvSpPr>
              <p:cNvPr id="27" name="TextBox 26">
                <a:extLst>
                  <a:ext uri="{FF2B5EF4-FFF2-40B4-BE49-F238E27FC236}">
                    <a16:creationId xmlns:a16="http://schemas.microsoft.com/office/drawing/2014/main" xmlns="" id="{1A25FD36-9D6C-824A-811A-A145AD2C8949}"/>
                  </a:ext>
                </a:extLst>
              </p:cNvPr>
              <p:cNvSpPr txBox="1"/>
              <p:nvPr/>
            </p:nvSpPr>
            <p:spPr>
              <a:xfrm>
                <a:off x="2088271" y="432303"/>
                <a:ext cx="2637236" cy="523220"/>
              </a:xfrm>
              <a:prstGeom prst="rect">
                <a:avLst/>
              </a:prstGeom>
              <a:noFill/>
            </p:spPr>
            <p:txBody>
              <a:bodyPr wrap="square" rtlCol="0">
                <a:spAutoFit/>
              </a:bodyPr>
              <a:lstStyle/>
              <a:p>
                <a:r>
                  <a:rPr lang="en-US" dirty="0">
                    <a:latin typeface="Futura Medium" panose="020B0602020204020303" pitchFamily="34" charset="-79"/>
                    <a:cs typeface="Futura Medium" panose="020B0602020204020303" pitchFamily="34" charset="-79"/>
                  </a:rPr>
                  <a:t>A tour of Britain’s sustainable schools, from North to South</a:t>
                </a:r>
              </a:p>
            </p:txBody>
          </p:sp>
          <p:sp>
            <p:nvSpPr>
              <p:cNvPr id="28" name="TextBox 27">
                <a:extLst>
                  <a:ext uri="{FF2B5EF4-FFF2-40B4-BE49-F238E27FC236}">
                    <a16:creationId xmlns:a16="http://schemas.microsoft.com/office/drawing/2014/main" xmlns="" id="{2C6FABA2-9440-5247-AC6C-3A4C0F3B83EB}"/>
                  </a:ext>
                </a:extLst>
              </p:cNvPr>
              <p:cNvSpPr txBox="1"/>
              <p:nvPr/>
            </p:nvSpPr>
            <p:spPr>
              <a:xfrm>
                <a:off x="2095611" y="2333277"/>
                <a:ext cx="2836018" cy="523220"/>
              </a:xfrm>
              <a:prstGeom prst="rect">
                <a:avLst/>
              </a:prstGeom>
              <a:noFill/>
            </p:spPr>
            <p:txBody>
              <a:bodyPr wrap="square" rtlCol="0">
                <a:spAutoFit/>
              </a:bodyPr>
              <a:lstStyle/>
              <a:p>
                <a:r>
                  <a:rPr lang="en-US" dirty="0">
                    <a:latin typeface="Futura Medium" panose="020B0602020204020303" pitchFamily="34" charset="-79"/>
                    <a:cs typeface="Futura Medium" panose="020B0602020204020303" pitchFamily="34" charset="-79"/>
                  </a:rPr>
                  <a:t>Planned and delivered through a multi-school collaboration</a:t>
                </a:r>
              </a:p>
            </p:txBody>
          </p:sp>
          <p:sp>
            <p:nvSpPr>
              <p:cNvPr id="29" name="TextBox 28">
                <a:extLst>
                  <a:ext uri="{FF2B5EF4-FFF2-40B4-BE49-F238E27FC236}">
                    <a16:creationId xmlns:a16="http://schemas.microsoft.com/office/drawing/2014/main" xmlns="" id="{07DEF7D5-FD3D-8A49-A660-A69858F1775E}"/>
                  </a:ext>
                </a:extLst>
              </p:cNvPr>
              <p:cNvSpPr txBox="1"/>
              <p:nvPr/>
            </p:nvSpPr>
            <p:spPr>
              <a:xfrm>
                <a:off x="2088271" y="1418877"/>
                <a:ext cx="2736627" cy="523220"/>
              </a:xfrm>
              <a:prstGeom prst="rect">
                <a:avLst/>
              </a:prstGeom>
              <a:noFill/>
            </p:spPr>
            <p:txBody>
              <a:bodyPr wrap="square" rtlCol="0">
                <a:spAutoFit/>
              </a:bodyPr>
              <a:lstStyle/>
              <a:p>
                <a:r>
                  <a:rPr lang="en-US" dirty="0">
                    <a:latin typeface="Futura Medium" panose="020B0602020204020303" pitchFamily="34" charset="-79"/>
                    <a:cs typeface="Futura Medium" panose="020B0602020204020303" pitchFamily="34" charset="-79"/>
                  </a:rPr>
                  <a:t>With Visually Impaired students from St.Vincent’s School</a:t>
                </a:r>
              </a:p>
            </p:txBody>
          </p:sp>
        </p:grpSp>
      </p:grpSp>
      <p:pic>
        <p:nvPicPr>
          <p:cNvPr id="33" name="Graphic 32" descr="Schoolhouse">
            <a:extLst>
              <a:ext uri="{FF2B5EF4-FFF2-40B4-BE49-F238E27FC236}">
                <a16:creationId xmlns:a16="http://schemas.microsoft.com/office/drawing/2014/main" xmlns="" id="{D3B21E61-17BD-C941-A276-A363C0950198}"/>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xmlns="" r:embed="rId14"/>
              </a:ext>
            </a:extLst>
          </a:blip>
          <a:stretch>
            <a:fillRect/>
          </a:stretch>
        </p:blipFill>
        <p:spPr>
          <a:xfrm>
            <a:off x="7083732" y="57066"/>
            <a:ext cx="451809" cy="451809"/>
          </a:xfrm>
          <a:prstGeom prst="rect">
            <a:avLst/>
          </a:prstGeom>
        </p:spPr>
      </p:pic>
      <p:pic>
        <p:nvPicPr>
          <p:cNvPr id="34" name="Graphic 33" descr="Schoolhouse">
            <a:extLst>
              <a:ext uri="{FF2B5EF4-FFF2-40B4-BE49-F238E27FC236}">
                <a16:creationId xmlns:a16="http://schemas.microsoft.com/office/drawing/2014/main" xmlns="" id="{6934D715-0A63-1149-807D-9B4E6E2B6F0E}"/>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xmlns="" r:embed="rId14"/>
              </a:ext>
            </a:extLst>
          </a:blip>
          <a:stretch>
            <a:fillRect/>
          </a:stretch>
        </p:blipFill>
        <p:spPr>
          <a:xfrm>
            <a:off x="6841041" y="1537404"/>
            <a:ext cx="451809" cy="451809"/>
          </a:xfrm>
          <a:prstGeom prst="rect">
            <a:avLst/>
          </a:prstGeom>
        </p:spPr>
      </p:pic>
      <p:pic>
        <p:nvPicPr>
          <p:cNvPr id="35" name="Graphic 34" descr="Schoolhouse">
            <a:extLst>
              <a:ext uri="{FF2B5EF4-FFF2-40B4-BE49-F238E27FC236}">
                <a16:creationId xmlns:a16="http://schemas.microsoft.com/office/drawing/2014/main" xmlns="" id="{72A5FB07-A2BA-BB48-9526-79E811DC373B}"/>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xmlns="" r:embed="rId14"/>
              </a:ext>
            </a:extLst>
          </a:blip>
          <a:stretch>
            <a:fillRect/>
          </a:stretch>
        </p:blipFill>
        <p:spPr>
          <a:xfrm>
            <a:off x="7379607" y="2839132"/>
            <a:ext cx="451809" cy="451809"/>
          </a:xfrm>
          <a:prstGeom prst="rect">
            <a:avLst/>
          </a:prstGeom>
        </p:spPr>
      </p:pic>
      <p:pic>
        <p:nvPicPr>
          <p:cNvPr id="36" name="Graphic 35" descr="Schoolhouse">
            <a:extLst>
              <a:ext uri="{FF2B5EF4-FFF2-40B4-BE49-F238E27FC236}">
                <a16:creationId xmlns:a16="http://schemas.microsoft.com/office/drawing/2014/main" xmlns="" id="{B9803E31-4E09-7B4E-BF51-DCCBD0755F1D}"/>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xmlns="" r:embed="rId14"/>
              </a:ext>
            </a:extLst>
          </a:blip>
          <a:stretch>
            <a:fillRect/>
          </a:stretch>
        </p:blipFill>
        <p:spPr>
          <a:xfrm>
            <a:off x="7096763" y="3348007"/>
            <a:ext cx="451809" cy="451809"/>
          </a:xfrm>
          <a:prstGeom prst="rect">
            <a:avLst/>
          </a:prstGeom>
        </p:spPr>
      </p:pic>
      <p:pic>
        <p:nvPicPr>
          <p:cNvPr id="37" name="Graphic 36" descr="Schoolhouse">
            <a:extLst>
              <a:ext uri="{FF2B5EF4-FFF2-40B4-BE49-F238E27FC236}">
                <a16:creationId xmlns:a16="http://schemas.microsoft.com/office/drawing/2014/main" xmlns="" id="{F99BCAEF-DC05-1441-BF6E-FBE1F73EFD89}"/>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xmlns="" r:embed="rId14"/>
              </a:ext>
            </a:extLst>
          </a:blip>
          <a:stretch>
            <a:fillRect/>
          </a:stretch>
        </p:blipFill>
        <p:spPr>
          <a:xfrm>
            <a:off x="7457440" y="3979437"/>
            <a:ext cx="451809" cy="451809"/>
          </a:xfrm>
          <a:prstGeom prst="rect">
            <a:avLst/>
          </a:prstGeom>
        </p:spPr>
      </p:pic>
      <p:pic>
        <p:nvPicPr>
          <p:cNvPr id="38" name="Graphic 37" descr="Schoolhouse">
            <a:extLst>
              <a:ext uri="{FF2B5EF4-FFF2-40B4-BE49-F238E27FC236}">
                <a16:creationId xmlns:a16="http://schemas.microsoft.com/office/drawing/2014/main" xmlns="" id="{0F14394E-FEC7-E34C-A47B-2B16ACDA7D30}"/>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xmlns="" r:embed="rId14"/>
              </a:ext>
            </a:extLst>
          </a:blip>
          <a:stretch>
            <a:fillRect/>
          </a:stretch>
        </p:blipFill>
        <p:spPr>
          <a:xfrm>
            <a:off x="6615136" y="4698247"/>
            <a:ext cx="451809" cy="451809"/>
          </a:xfrm>
          <a:prstGeom prst="rect">
            <a:avLst/>
          </a:prstGeom>
        </p:spPr>
      </p:pic>
      <p:pic>
        <p:nvPicPr>
          <p:cNvPr id="39" name="Graphic 38" descr="Schoolhouse">
            <a:extLst>
              <a:ext uri="{FF2B5EF4-FFF2-40B4-BE49-F238E27FC236}">
                <a16:creationId xmlns:a16="http://schemas.microsoft.com/office/drawing/2014/main" xmlns="" id="{2B883DA9-9A38-064F-877A-27F1309448A8}"/>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xmlns="" r:embed="rId14"/>
              </a:ext>
            </a:extLst>
          </a:blip>
          <a:stretch>
            <a:fillRect/>
          </a:stretch>
        </p:blipFill>
        <p:spPr>
          <a:xfrm>
            <a:off x="8168242" y="3979437"/>
            <a:ext cx="451809" cy="451809"/>
          </a:xfrm>
          <a:prstGeom prst="rect">
            <a:avLst/>
          </a:prstGeom>
        </p:spPr>
      </p:pic>
      <p:pic>
        <p:nvPicPr>
          <p:cNvPr id="23" name="Graphic 22" descr="Schoolhouse">
            <a:extLst>
              <a:ext uri="{FF2B5EF4-FFF2-40B4-BE49-F238E27FC236}">
                <a16:creationId xmlns:a16="http://schemas.microsoft.com/office/drawing/2014/main" xmlns="" id="{BF3C4592-282C-F24F-8AFA-531FA6BB9059}"/>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xmlns="" r:embed="rId15"/>
              </a:ext>
            </a:extLst>
          </a:blip>
          <a:stretch>
            <a:fillRect/>
          </a:stretch>
        </p:blipFill>
        <p:spPr>
          <a:xfrm>
            <a:off x="6163327" y="2245512"/>
            <a:ext cx="451809" cy="451809"/>
          </a:xfrm>
          <a:prstGeom prst="rect">
            <a:avLst/>
          </a:prstGeom>
        </p:spPr>
      </p:pic>
    </p:spTree>
    <p:extLst>
      <p:ext uri="{BB962C8B-B14F-4D97-AF65-F5344CB8AC3E}">
        <p14:creationId xmlns:p14="http://schemas.microsoft.com/office/powerpoint/2010/main" val="748881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ock, drawing&#10;&#10;Description automatically generated">
            <a:extLst>
              <a:ext uri="{FF2B5EF4-FFF2-40B4-BE49-F238E27FC236}">
                <a16:creationId xmlns:a16="http://schemas.microsoft.com/office/drawing/2014/main" xmlns="" id="{712C2078-B442-1346-8D74-BE0E417660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8434" y="0"/>
            <a:ext cx="6557318" cy="1068734"/>
          </a:xfrm>
          <a:prstGeom prst="rect">
            <a:avLst/>
          </a:prstGeom>
        </p:spPr>
      </p:pic>
      <p:sp>
        <p:nvSpPr>
          <p:cNvPr id="6" name="TextBox 5">
            <a:extLst>
              <a:ext uri="{FF2B5EF4-FFF2-40B4-BE49-F238E27FC236}">
                <a16:creationId xmlns:a16="http://schemas.microsoft.com/office/drawing/2014/main" xmlns="" id="{431BAE3D-6AD7-614B-B610-4252A4D69C9E}"/>
              </a:ext>
            </a:extLst>
          </p:cNvPr>
          <p:cNvSpPr txBox="1"/>
          <p:nvPr/>
        </p:nvSpPr>
        <p:spPr>
          <a:xfrm>
            <a:off x="2196448" y="939799"/>
            <a:ext cx="4721290" cy="400110"/>
          </a:xfrm>
          <a:prstGeom prst="rect">
            <a:avLst/>
          </a:prstGeom>
          <a:noFill/>
        </p:spPr>
        <p:txBody>
          <a:bodyPr wrap="square" rtlCol="0">
            <a:spAutoFit/>
          </a:bodyPr>
          <a:lstStyle/>
          <a:p>
            <a:pPr algn="ctr"/>
            <a:r>
              <a:rPr lang="en-US" sz="2000" b="1" dirty="0">
                <a:solidFill>
                  <a:srgbClr val="0070C0"/>
                </a:solidFill>
                <a:latin typeface="Futura Medium" panose="020B0602020204020303" pitchFamily="34" charset="-79"/>
                <a:cs typeface="Futura Medium" panose="020B0602020204020303" pitchFamily="34" charset="-79"/>
              </a:rPr>
              <a:t>19 – 26 September 2020</a:t>
            </a:r>
          </a:p>
        </p:txBody>
      </p:sp>
      <p:pic>
        <p:nvPicPr>
          <p:cNvPr id="3" name="Picture 2" descr="A screenshot of a cell phone&#10;&#10;Description automatically generated">
            <a:extLst>
              <a:ext uri="{FF2B5EF4-FFF2-40B4-BE49-F238E27FC236}">
                <a16:creationId xmlns:a16="http://schemas.microsoft.com/office/drawing/2014/main" xmlns="" id="{253DF6F8-8976-9A4D-8665-4E57171DA64C}"/>
              </a:ext>
            </a:extLst>
          </p:cNvPr>
          <p:cNvPicPr>
            <a:picLocks noChangeAspect="1"/>
          </p:cNvPicPr>
          <p:nvPr/>
        </p:nvPicPr>
        <p:blipFill>
          <a:blip r:embed="rId3"/>
          <a:stretch>
            <a:fillRect/>
          </a:stretch>
        </p:blipFill>
        <p:spPr>
          <a:xfrm>
            <a:off x="1861609" y="1312511"/>
            <a:ext cx="5420781" cy="3830989"/>
          </a:xfrm>
          <a:prstGeom prst="rect">
            <a:avLst/>
          </a:prstGeom>
        </p:spPr>
      </p:pic>
    </p:spTree>
    <p:extLst>
      <p:ext uri="{BB962C8B-B14F-4D97-AF65-F5344CB8AC3E}">
        <p14:creationId xmlns:p14="http://schemas.microsoft.com/office/powerpoint/2010/main" val="85962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xmlns="" id="{D1E03416-29D5-0646-BD36-74FC2FA2881A}"/>
              </a:ext>
            </a:extLst>
          </p:cNvPr>
          <p:cNvGrpSpPr/>
          <p:nvPr/>
        </p:nvGrpSpPr>
        <p:grpSpPr>
          <a:xfrm>
            <a:off x="757227" y="1592033"/>
            <a:ext cx="7629541" cy="2307913"/>
            <a:chOff x="761894" y="1853290"/>
            <a:chExt cx="7629541" cy="2307913"/>
          </a:xfrm>
        </p:grpSpPr>
        <p:pic>
          <p:nvPicPr>
            <p:cNvPr id="15" name="Graphic 14" descr="Earth globe Africa and Europe">
              <a:extLst>
                <a:ext uri="{FF2B5EF4-FFF2-40B4-BE49-F238E27FC236}">
                  <a16:creationId xmlns:a16="http://schemas.microsoft.com/office/drawing/2014/main" xmlns="" id="{9F6239F0-7B0D-4F4C-A695-89A02DAA987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211862" y="1855390"/>
              <a:ext cx="1432719" cy="1432719"/>
            </a:xfrm>
            <a:prstGeom prst="rect">
              <a:avLst/>
            </a:prstGeom>
          </p:spPr>
        </p:pic>
        <p:pic>
          <p:nvPicPr>
            <p:cNvPr id="17" name="Graphic 16" descr="Open hand with plant">
              <a:extLst>
                <a:ext uri="{FF2B5EF4-FFF2-40B4-BE49-F238E27FC236}">
                  <a16:creationId xmlns:a16="http://schemas.microsoft.com/office/drawing/2014/main" xmlns="" id="{D3373207-1854-364C-AA75-02FD97D19C5C}"/>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855640" y="1855389"/>
              <a:ext cx="1432719" cy="1432719"/>
            </a:xfrm>
            <a:prstGeom prst="rect">
              <a:avLst/>
            </a:prstGeom>
          </p:spPr>
        </p:pic>
        <p:pic>
          <p:nvPicPr>
            <p:cNvPr id="19" name="Graphic 18" descr="Lightbulb and gear">
              <a:extLst>
                <a:ext uri="{FF2B5EF4-FFF2-40B4-BE49-F238E27FC236}">
                  <a16:creationId xmlns:a16="http://schemas.microsoft.com/office/drawing/2014/main" xmlns="" id="{5F24B63E-C9E6-BE42-BDC3-7D218371185E}"/>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499419" y="1853290"/>
              <a:ext cx="1432719" cy="1432719"/>
            </a:xfrm>
            <a:prstGeom prst="rect">
              <a:avLst/>
            </a:prstGeom>
          </p:spPr>
        </p:pic>
        <p:sp>
          <p:nvSpPr>
            <p:cNvPr id="21" name="TextBox 20">
              <a:extLst>
                <a:ext uri="{FF2B5EF4-FFF2-40B4-BE49-F238E27FC236}">
                  <a16:creationId xmlns:a16="http://schemas.microsoft.com/office/drawing/2014/main" xmlns="" id="{017F0570-AC99-D04C-9682-DC099E1BBF05}"/>
                </a:ext>
              </a:extLst>
            </p:cNvPr>
            <p:cNvSpPr txBox="1"/>
            <p:nvPr/>
          </p:nvSpPr>
          <p:spPr>
            <a:xfrm>
              <a:off x="761894" y="3576428"/>
              <a:ext cx="2332653" cy="584775"/>
            </a:xfrm>
            <a:prstGeom prst="rect">
              <a:avLst/>
            </a:prstGeom>
            <a:noFill/>
          </p:spPr>
          <p:txBody>
            <a:bodyPr wrap="square" rtlCol="0">
              <a:spAutoFit/>
            </a:bodyPr>
            <a:lstStyle/>
            <a:p>
              <a:pPr algn="ctr"/>
              <a:r>
                <a:rPr lang="en-US" sz="1800" b="1" dirty="0">
                  <a:solidFill>
                    <a:schemeClr val="bg1"/>
                  </a:solidFill>
                </a:rPr>
                <a:t>connect</a:t>
              </a:r>
              <a:endParaRPr lang="en-US" b="1" dirty="0">
                <a:solidFill>
                  <a:schemeClr val="bg1"/>
                </a:solidFill>
              </a:endParaRPr>
            </a:p>
            <a:p>
              <a:pPr algn="ctr"/>
              <a:r>
                <a:rPr lang="en-US" dirty="0">
                  <a:solidFill>
                    <a:schemeClr val="bg1"/>
                  </a:solidFill>
                </a:rPr>
                <a:t>schools</a:t>
              </a:r>
            </a:p>
          </p:txBody>
        </p:sp>
        <p:sp>
          <p:nvSpPr>
            <p:cNvPr id="22" name="TextBox 21">
              <a:extLst>
                <a:ext uri="{FF2B5EF4-FFF2-40B4-BE49-F238E27FC236}">
                  <a16:creationId xmlns:a16="http://schemas.microsoft.com/office/drawing/2014/main" xmlns="" id="{D993BCEF-5469-7D48-9ED2-36C0898ED8B6}"/>
                </a:ext>
              </a:extLst>
            </p:cNvPr>
            <p:cNvSpPr txBox="1"/>
            <p:nvPr/>
          </p:nvSpPr>
          <p:spPr>
            <a:xfrm>
              <a:off x="3396341" y="3576428"/>
              <a:ext cx="2351314" cy="584775"/>
            </a:xfrm>
            <a:prstGeom prst="rect">
              <a:avLst/>
            </a:prstGeom>
            <a:noFill/>
          </p:spPr>
          <p:txBody>
            <a:bodyPr wrap="square" rtlCol="0">
              <a:spAutoFit/>
            </a:bodyPr>
            <a:lstStyle/>
            <a:p>
              <a:pPr algn="ctr"/>
              <a:r>
                <a:rPr lang="en-US" sz="1800" b="1" dirty="0">
                  <a:solidFill>
                    <a:schemeClr val="bg1"/>
                  </a:solidFill>
                </a:rPr>
                <a:t>act</a:t>
              </a:r>
              <a:endParaRPr lang="en-US" b="1" dirty="0">
                <a:solidFill>
                  <a:schemeClr val="bg1"/>
                </a:solidFill>
              </a:endParaRPr>
            </a:p>
            <a:p>
              <a:pPr algn="ctr"/>
              <a:r>
                <a:rPr lang="en-US" dirty="0">
                  <a:solidFill>
                    <a:schemeClr val="bg1"/>
                  </a:solidFill>
                </a:rPr>
                <a:t>together</a:t>
              </a:r>
            </a:p>
          </p:txBody>
        </p:sp>
        <p:sp>
          <p:nvSpPr>
            <p:cNvPr id="23" name="TextBox 22">
              <a:extLst>
                <a:ext uri="{FF2B5EF4-FFF2-40B4-BE49-F238E27FC236}">
                  <a16:creationId xmlns:a16="http://schemas.microsoft.com/office/drawing/2014/main" xmlns="" id="{21620CF0-15F8-1340-8771-5D86AAE4C99C}"/>
                </a:ext>
              </a:extLst>
            </p:cNvPr>
            <p:cNvSpPr txBox="1"/>
            <p:nvPr/>
          </p:nvSpPr>
          <p:spPr>
            <a:xfrm>
              <a:off x="6040121" y="3576427"/>
              <a:ext cx="2351314" cy="584775"/>
            </a:xfrm>
            <a:prstGeom prst="rect">
              <a:avLst/>
            </a:prstGeom>
            <a:noFill/>
          </p:spPr>
          <p:txBody>
            <a:bodyPr wrap="square" rtlCol="0">
              <a:spAutoFit/>
            </a:bodyPr>
            <a:lstStyle/>
            <a:p>
              <a:pPr algn="ctr"/>
              <a:r>
                <a:rPr lang="en-US" sz="1800" b="1" dirty="0">
                  <a:solidFill>
                    <a:schemeClr val="bg1"/>
                  </a:solidFill>
                </a:rPr>
                <a:t>inspire</a:t>
              </a:r>
              <a:endParaRPr lang="en-US" b="1" dirty="0">
                <a:solidFill>
                  <a:schemeClr val="bg1"/>
                </a:solidFill>
              </a:endParaRPr>
            </a:p>
            <a:p>
              <a:pPr algn="ctr"/>
              <a:r>
                <a:rPr lang="en-US" dirty="0">
                  <a:solidFill>
                    <a:schemeClr val="bg1"/>
                  </a:solidFill>
                </a:rPr>
                <a:t>others</a:t>
              </a:r>
            </a:p>
          </p:txBody>
        </p:sp>
      </p:grpSp>
      <p:sp>
        <p:nvSpPr>
          <p:cNvPr id="24" name="TextBox 23">
            <a:extLst>
              <a:ext uri="{FF2B5EF4-FFF2-40B4-BE49-F238E27FC236}">
                <a16:creationId xmlns:a16="http://schemas.microsoft.com/office/drawing/2014/main" xmlns="" id="{697DE933-F477-2D44-9E5E-E5173EC160AC}"/>
              </a:ext>
            </a:extLst>
          </p:cNvPr>
          <p:cNvSpPr txBox="1"/>
          <p:nvPr/>
        </p:nvSpPr>
        <p:spPr>
          <a:xfrm>
            <a:off x="2941795" y="444759"/>
            <a:ext cx="3251071" cy="523220"/>
          </a:xfrm>
          <a:prstGeom prst="rect">
            <a:avLst/>
          </a:prstGeom>
          <a:noFill/>
        </p:spPr>
        <p:txBody>
          <a:bodyPr wrap="square" rtlCol="0">
            <a:spAutoFit/>
          </a:bodyPr>
          <a:lstStyle/>
          <a:p>
            <a:pPr algn="ctr"/>
            <a:r>
              <a:rPr lang="en-US" sz="2800" b="1" dirty="0">
                <a:solidFill>
                  <a:schemeClr val="bg1"/>
                </a:solidFill>
              </a:rPr>
              <a:t>project aims</a:t>
            </a:r>
          </a:p>
        </p:txBody>
      </p:sp>
    </p:spTree>
    <p:extLst>
      <p:ext uri="{BB962C8B-B14F-4D97-AF65-F5344CB8AC3E}">
        <p14:creationId xmlns:p14="http://schemas.microsoft.com/office/powerpoint/2010/main" val="868209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descr="A person sitting at a desk in front of a book shelf&#10;&#10;Description automatically generated">
            <a:extLst>
              <a:ext uri="{FF2B5EF4-FFF2-40B4-BE49-F238E27FC236}">
                <a16:creationId xmlns:a16="http://schemas.microsoft.com/office/drawing/2014/main" xmlns="" id="{6ED1827F-925E-F24C-8D5F-BF3CFC359502}"/>
              </a:ext>
            </a:extLst>
          </p:cNvPr>
          <p:cNvPicPr>
            <a:picLocks noChangeAspect="1"/>
          </p:cNvPicPr>
          <p:nvPr/>
        </p:nvPicPr>
        <p:blipFill rotWithShape="1">
          <a:blip r:embed="rId2"/>
          <a:srcRect l="45352" r="11115"/>
          <a:stretch/>
        </p:blipFill>
        <p:spPr>
          <a:xfrm>
            <a:off x="0" y="-6420"/>
            <a:ext cx="3985591" cy="5149920"/>
          </a:xfrm>
          <a:prstGeom prst="rect">
            <a:avLst/>
          </a:prstGeom>
        </p:spPr>
      </p:pic>
      <p:sp>
        <p:nvSpPr>
          <p:cNvPr id="5" name="TextBox 4">
            <a:extLst>
              <a:ext uri="{FF2B5EF4-FFF2-40B4-BE49-F238E27FC236}">
                <a16:creationId xmlns:a16="http://schemas.microsoft.com/office/drawing/2014/main" xmlns="" id="{35CC39C2-DC75-EB43-B50F-BDF9517553F6}"/>
              </a:ext>
            </a:extLst>
          </p:cNvPr>
          <p:cNvSpPr txBox="1"/>
          <p:nvPr/>
        </p:nvSpPr>
        <p:spPr>
          <a:xfrm>
            <a:off x="4094921" y="596348"/>
            <a:ext cx="4919870" cy="2677656"/>
          </a:xfrm>
          <a:prstGeom prst="rect">
            <a:avLst/>
          </a:prstGeom>
          <a:noFill/>
        </p:spPr>
        <p:txBody>
          <a:bodyPr wrap="square" rtlCol="0">
            <a:spAutoFit/>
          </a:bodyPr>
          <a:lstStyle/>
          <a:p>
            <a:r>
              <a:rPr lang="en-GB" dirty="0">
                <a:solidFill>
                  <a:schemeClr val="bg1"/>
                </a:solidFill>
                <a:latin typeface="Futura Medium" panose="020B0602020204020303" pitchFamily="34" charset="-79"/>
                <a:cs typeface="Futura Medium" panose="020B0602020204020303" pitchFamily="34" charset="-79"/>
              </a:rPr>
              <a:t>“Life gives us our own journeys and challenges, but we are all ultimately on the same road when it comes to the time we have on this world. Never has it been more important to help each other on our connected journeys and show the children of the future where mistakes in the past have left 'potholes' for us to stumble on. Such potholes include the damage already done to nature. We can all do our 'bit' to address the balance and leave a cleaner better world for future generations. The </a:t>
            </a:r>
            <a:r>
              <a:rPr lang="en-GB" b="1" i="1" dirty="0">
                <a:solidFill>
                  <a:schemeClr val="bg1"/>
                </a:solidFill>
                <a:latin typeface="Futura Medium" panose="020B0602020204020303" pitchFamily="34" charset="-79"/>
                <a:cs typeface="Futura Medium" panose="020B0602020204020303" pitchFamily="34" charset="-79"/>
              </a:rPr>
              <a:t>Journey of Hope </a:t>
            </a:r>
            <a:r>
              <a:rPr lang="en-GB" dirty="0">
                <a:solidFill>
                  <a:schemeClr val="bg1"/>
                </a:solidFill>
                <a:latin typeface="Futura Medium" panose="020B0602020204020303" pitchFamily="34" charset="-79"/>
                <a:cs typeface="Futura Medium" panose="020B0602020204020303" pitchFamily="34" charset="-79"/>
              </a:rPr>
              <a:t>highlights the little things we can all do, and together, which all add up to making something bigger happen.”</a:t>
            </a:r>
            <a:endParaRPr lang="en-US" dirty="0">
              <a:solidFill>
                <a:schemeClr val="bg1"/>
              </a:solidFill>
              <a:latin typeface="Futura Medium" panose="020B0602020204020303" pitchFamily="34" charset="-79"/>
              <a:cs typeface="Futura Medium" panose="020B0602020204020303" pitchFamily="34" charset="-79"/>
            </a:endParaRPr>
          </a:p>
        </p:txBody>
      </p:sp>
      <p:sp>
        <p:nvSpPr>
          <p:cNvPr id="7" name="TextBox 6">
            <a:extLst>
              <a:ext uri="{FF2B5EF4-FFF2-40B4-BE49-F238E27FC236}">
                <a16:creationId xmlns:a16="http://schemas.microsoft.com/office/drawing/2014/main" xmlns="" id="{2BE904A3-A3B9-3545-BB0C-B2823056FED0}"/>
              </a:ext>
            </a:extLst>
          </p:cNvPr>
          <p:cNvSpPr txBox="1"/>
          <p:nvPr/>
        </p:nvSpPr>
        <p:spPr>
          <a:xfrm>
            <a:off x="4094921" y="3588026"/>
            <a:ext cx="4552122" cy="677108"/>
          </a:xfrm>
          <a:prstGeom prst="rect">
            <a:avLst/>
          </a:prstGeom>
          <a:noFill/>
        </p:spPr>
        <p:txBody>
          <a:bodyPr wrap="square" rtlCol="0">
            <a:spAutoFit/>
          </a:bodyPr>
          <a:lstStyle/>
          <a:p>
            <a:r>
              <a:rPr lang="en-US" sz="2400" b="1" dirty="0">
                <a:solidFill>
                  <a:schemeClr val="bg1"/>
                </a:solidFill>
                <a:latin typeface="Futura Medium" panose="020B0602020204020303" pitchFamily="34" charset="-79"/>
                <a:cs typeface="Futura Medium" panose="020B0602020204020303" pitchFamily="34" charset="-79"/>
              </a:rPr>
              <a:t>Dr. John Patterson</a:t>
            </a:r>
          </a:p>
          <a:p>
            <a:r>
              <a:rPr lang="en-US" b="1" dirty="0">
                <a:solidFill>
                  <a:schemeClr val="bg1"/>
                </a:solidFill>
                <a:latin typeface="Futura Medium" panose="020B0602020204020303" pitchFamily="34" charset="-79"/>
                <a:cs typeface="Futura Medium" panose="020B0602020204020303" pitchFamily="34" charset="-79"/>
              </a:rPr>
              <a:t>Principal, St. Vincent’s School for Sensory Impairment</a:t>
            </a:r>
          </a:p>
        </p:txBody>
      </p:sp>
    </p:spTree>
    <p:extLst>
      <p:ext uri="{BB962C8B-B14F-4D97-AF65-F5344CB8AC3E}">
        <p14:creationId xmlns:p14="http://schemas.microsoft.com/office/powerpoint/2010/main" val="256739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xmlns="" id="{EC0D7774-AD8D-1F4C-AD3A-94CE192E1499}"/>
              </a:ext>
            </a:extLst>
          </p:cNvPr>
          <p:cNvPicPr>
            <a:picLocks noChangeAspect="1"/>
          </p:cNvPicPr>
          <p:nvPr/>
        </p:nvPicPr>
        <p:blipFill>
          <a:blip r:embed="rId2"/>
          <a:stretch>
            <a:fillRect/>
          </a:stretch>
        </p:blipFill>
        <p:spPr>
          <a:xfrm>
            <a:off x="4249705" y="1341007"/>
            <a:ext cx="4204137" cy="722586"/>
          </a:xfrm>
          <a:prstGeom prst="rect">
            <a:avLst/>
          </a:prstGeom>
        </p:spPr>
      </p:pic>
      <p:pic>
        <p:nvPicPr>
          <p:cNvPr id="5" name="Picture 4" descr="A close up of a sign&#10;&#10;Description automatically generated">
            <a:extLst>
              <a:ext uri="{FF2B5EF4-FFF2-40B4-BE49-F238E27FC236}">
                <a16:creationId xmlns:a16="http://schemas.microsoft.com/office/drawing/2014/main" xmlns="" id="{FD44A685-59EE-9848-8460-DD05C6792A22}"/>
              </a:ext>
            </a:extLst>
          </p:cNvPr>
          <p:cNvPicPr>
            <a:picLocks noChangeAspect="1"/>
          </p:cNvPicPr>
          <p:nvPr/>
        </p:nvPicPr>
        <p:blipFill>
          <a:blip r:embed="rId3"/>
          <a:stretch>
            <a:fillRect/>
          </a:stretch>
        </p:blipFill>
        <p:spPr>
          <a:xfrm>
            <a:off x="1062691" y="1146822"/>
            <a:ext cx="1888624" cy="1110956"/>
          </a:xfrm>
          <a:prstGeom prst="rect">
            <a:avLst/>
          </a:prstGeom>
        </p:spPr>
      </p:pic>
      <p:sp>
        <p:nvSpPr>
          <p:cNvPr id="2" name="TextBox 1">
            <a:extLst>
              <a:ext uri="{FF2B5EF4-FFF2-40B4-BE49-F238E27FC236}">
                <a16:creationId xmlns:a16="http://schemas.microsoft.com/office/drawing/2014/main" xmlns="" id="{CFA72F4A-505C-8447-AEC0-1AEEED055049}"/>
              </a:ext>
            </a:extLst>
          </p:cNvPr>
          <p:cNvSpPr txBox="1"/>
          <p:nvPr/>
        </p:nvSpPr>
        <p:spPr>
          <a:xfrm>
            <a:off x="4431277" y="2571750"/>
            <a:ext cx="4308953" cy="2123658"/>
          </a:xfrm>
          <a:prstGeom prst="rect">
            <a:avLst/>
          </a:prstGeom>
          <a:noFill/>
        </p:spPr>
        <p:txBody>
          <a:bodyPr wrap="square" rtlCol="0">
            <a:spAutoFit/>
          </a:bodyPr>
          <a:lstStyle/>
          <a:p>
            <a:r>
              <a:rPr lang="en-GB" sz="1200" b="1" i="1" dirty="0">
                <a:latin typeface="Calibri Light" panose="020F0302020204030204" pitchFamily="34" charset="0"/>
                <a:cs typeface="Calibri Light" panose="020F0302020204030204" pitchFamily="34" charset="0"/>
              </a:rPr>
              <a:t>CAT is an educational charity dedicated to researching and communicating positive solutions for environmental change.</a:t>
            </a:r>
          </a:p>
          <a:p>
            <a:endParaRPr lang="en-GB" sz="1200" b="1" i="1" dirty="0">
              <a:latin typeface="Calibri Light" panose="020F0302020204030204" pitchFamily="34" charset="0"/>
              <a:cs typeface="Calibri Light" panose="020F0302020204030204" pitchFamily="34" charset="0"/>
            </a:endParaRPr>
          </a:p>
          <a:p>
            <a:endParaRPr lang="en-GB" sz="1200" b="1" i="1" dirty="0">
              <a:latin typeface="Calibri Light" panose="020F0302020204030204" pitchFamily="34" charset="0"/>
              <a:cs typeface="Calibri Light" panose="020F0302020204030204" pitchFamily="34" charset="0"/>
            </a:endParaRPr>
          </a:p>
          <a:p>
            <a:endParaRPr lang="en-GB" sz="1200" b="1" i="1" dirty="0">
              <a:latin typeface="Calibri Light" panose="020F0302020204030204" pitchFamily="34" charset="0"/>
              <a:cs typeface="Calibri Light" panose="020F0302020204030204" pitchFamily="34" charset="0"/>
            </a:endParaRPr>
          </a:p>
          <a:p>
            <a:r>
              <a:rPr lang="en-GB" sz="1200" dirty="0">
                <a:latin typeface="Calibri Light" panose="020F0302020204030204" pitchFamily="34" charset="0"/>
                <a:cs typeface="Calibri Light" panose="020F0302020204030204" pitchFamily="34" charset="0"/>
              </a:rPr>
              <a:t>We speak to government and campaigners about policies that would help create a zero carbon Britain; we train students in all aspects of sustainability; we help schoolchildren to understand the importance of action on climate change; and we give advice to householders on what they can do in their own homes.</a:t>
            </a:r>
          </a:p>
          <a:p>
            <a:endParaRPr lang="en-US" sz="12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xmlns="" id="{73D7C89F-ADFD-7D44-8430-8A6009180E83}"/>
              </a:ext>
            </a:extLst>
          </p:cNvPr>
          <p:cNvSpPr txBox="1"/>
          <p:nvPr/>
        </p:nvSpPr>
        <p:spPr>
          <a:xfrm>
            <a:off x="276405" y="2571750"/>
            <a:ext cx="3826545" cy="2308324"/>
          </a:xfrm>
          <a:prstGeom prst="rect">
            <a:avLst/>
          </a:prstGeom>
          <a:noFill/>
        </p:spPr>
        <p:txBody>
          <a:bodyPr wrap="square" rtlCol="0">
            <a:spAutoFit/>
          </a:bodyPr>
          <a:lstStyle/>
          <a:p>
            <a:r>
              <a:rPr lang="en-GB" sz="1200" dirty="0">
                <a:latin typeface="Calibri Light" panose="020F0302020204030204" pitchFamily="34" charset="0"/>
                <a:cs typeface="Calibri Light" panose="020F0302020204030204" pitchFamily="34" charset="0"/>
              </a:rPr>
              <a:t>Liverpool John Moores University is a modern, pioneering, civic university committed to delivering solutions to the challenges of the 21st century through world-class research, education and innovation. </a:t>
            </a:r>
          </a:p>
          <a:p>
            <a:endParaRPr lang="en-GB" sz="1200" dirty="0">
              <a:latin typeface="Calibri Light" panose="020F0302020204030204" pitchFamily="34" charset="0"/>
              <a:cs typeface="Calibri Light" panose="020F0302020204030204" pitchFamily="34" charset="0"/>
            </a:endParaRPr>
          </a:p>
          <a:p>
            <a:r>
              <a:rPr lang="en-GB" sz="1200" dirty="0">
                <a:latin typeface="Calibri Light" panose="020F0302020204030204" pitchFamily="34" charset="0"/>
                <a:cs typeface="Calibri Light" panose="020F0302020204030204" pitchFamily="34" charset="0"/>
              </a:rPr>
              <a:t>We do this by integrating education for sustainable development in both research and academic programmes and by operating our university in the most sustainable and environmentally responsible way possible. We strive to create and sustain a community that is aware of its social, economic and environmental impact, resilient, healthy and happy.</a:t>
            </a:r>
            <a:endParaRPr lang="en-US" sz="1200" dirty="0">
              <a:latin typeface="Calibri Light" panose="020F0302020204030204" pitchFamily="34" charset="0"/>
              <a:cs typeface="Calibri Light" panose="020F0302020204030204" pitchFamily="34" charset="0"/>
            </a:endParaRPr>
          </a:p>
        </p:txBody>
      </p:sp>
      <p:sp>
        <p:nvSpPr>
          <p:cNvPr id="9" name="Rectangle 8">
            <a:extLst>
              <a:ext uri="{FF2B5EF4-FFF2-40B4-BE49-F238E27FC236}">
                <a16:creationId xmlns:a16="http://schemas.microsoft.com/office/drawing/2014/main" xmlns="" id="{56818CC3-50D8-DA44-8AA2-6366F4E5B0B4}"/>
              </a:ext>
            </a:extLst>
          </p:cNvPr>
          <p:cNvSpPr/>
          <p:nvPr/>
        </p:nvSpPr>
        <p:spPr>
          <a:xfrm>
            <a:off x="0" y="0"/>
            <a:ext cx="9144000" cy="8879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xmlns="" id="{2EAD1B94-3194-8948-BAB7-ED2C1EBCC15D}"/>
              </a:ext>
            </a:extLst>
          </p:cNvPr>
          <p:cNvSpPr txBox="1"/>
          <p:nvPr/>
        </p:nvSpPr>
        <p:spPr>
          <a:xfrm>
            <a:off x="1287385" y="157910"/>
            <a:ext cx="6287784" cy="584775"/>
          </a:xfrm>
          <a:prstGeom prst="rect">
            <a:avLst/>
          </a:prstGeom>
          <a:noFill/>
        </p:spPr>
        <p:txBody>
          <a:bodyPr wrap="square" rtlCol="0">
            <a:spAutoFit/>
          </a:bodyPr>
          <a:lstStyle/>
          <a:p>
            <a:pPr algn="ctr"/>
            <a:r>
              <a:rPr lang="en-US" sz="3200" dirty="0">
                <a:solidFill>
                  <a:schemeClr val="bg1"/>
                </a:solidFill>
                <a:latin typeface="Futura Medium" panose="020B0602020204020303" pitchFamily="34" charset="-79"/>
                <a:cs typeface="Futura Medium" panose="020B0602020204020303" pitchFamily="34" charset="-79"/>
              </a:rPr>
              <a:t>Educational partners</a:t>
            </a:r>
          </a:p>
        </p:txBody>
      </p:sp>
    </p:spTree>
    <p:extLst>
      <p:ext uri="{BB962C8B-B14F-4D97-AF65-F5344CB8AC3E}">
        <p14:creationId xmlns:p14="http://schemas.microsoft.com/office/powerpoint/2010/main" val="240227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xmlns="" id="{0BB76460-C836-D64F-ABC5-0EA0028039F9}"/>
              </a:ext>
            </a:extLst>
          </p:cNvPr>
          <p:cNvGrpSpPr/>
          <p:nvPr/>
        </p:nvGrpSpPr>
        <p:grpSpPr>
          <a:xfrm>
            <a:off x="440945" y="1071756"/>
            <a:ext cx="7785373" cy="3939511"/>
            <a:chOff x="673112" y="589975"/>
            <a:chExt cx="7785373" cy="3939511"/>
          </a:xfrm>
        </p:grpSpPr>
        <p:grpSp>
          <p:nvGrpSpPr>
            <p:cNvPr id="28" name="Group 27">
              <a:extLst>
                <a:ext uri="{FF2B5EF4-FFF2-40B4-BE49-F238E27FC236}">
                  <a16:creationId xmlns:a16="http://schemas.microsoft.com/office/drawing/2014/main" xmlns="" id="{71BC345B-A889-174D-9DFC-FE05279DA0B3}"/>
                </a:ext>
              </a:extLst>
            </p:cNvPr>
            <p:cNvGrpSpPr/>
            <p:nvPr/>
          </p:nvGrpSpPr>
          <p:grpSpPr>
            <a:xfrm>
              <a:off x="917635" y="589975"/>
              <a:ext cx="7298981" cy="1398326"/>
              <a:chOff x="833303" y="892366"/>
              <a:chExt cx="7298981" cy="1398326"/>
            </a:xfrm>
          </p:grpSpPr>
          <p:pic>
            <p:nvPicPr>
              <p:cNvPr id="5" name="Graphic 4" descr="Lightbulb">
                <a:extLst>
                  <a:ext uri="{FF2B5EF4-FFF2-40B4-BE49-F238E27FC236}">
                    <a16:creationId xmlns:a16="http://schemas.microsoft.com/office/drawing/2014/main" xmlns="" id="{1CBE1E21-0B27-6349-A108-68D665A8115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840086" y="933362"/>
                <a:ext cx="1270633" cy="1270633"/>
              </a:xfrm>
              <a:prstGeom prst="rect">
                <a:avLst/>
              </a:prstGeom>
            </p:spPr>
          </p:pic>
          <p:pic>
            <p:nvPicPr>
              <p:cNvPr id="11" name="Graphic 10" descr="Flip calendar">
                <a:extLst>
                  <a:ext uri="{FF2B5EF4-FFF2-40B4-BE49-F238E27FC236}">
                    <a16:creationId xmlns:a16="http://schemas.microsoft.com/office/drawing/2014/main" xmlns="" id="{7472068E-E129-1F4C-BCCB-4AA63A6A476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33303" y="962069"/>
                <a:ext cx="1265326" cy="1265326"/>
              </a:xfrm>
              <a:prstGeom prst="rect">
                <a:avLst/>
              </a:prstGeom>
            </p:spPr>
          </p:pic>
          <p:pic>
            <p:nvPicPr>
              <p:cNvPr id="7" name="Graphic 6" descr="Clapper board">
                <a:extLst>
                  <a:ext uri="{FF2B5EF4-FFF2-40B4-BE49-F238E27FC236}">
                    <a16:creationId xmlns:a16="http://schemas.microsoft.com/office/drawing/2014/main" xmlns="" id="{709D9C03-27C8-1F43-B3E9-3AA3D51BDE53}"/>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4852176" y="892366"/>
                <a:ext cx="1270633" cy="1398326"/>
              </a:xfrm>
              <a:prstGeom prst="rect">
                <a:avLst/>
              </a:prstGeom>
            </p:spPr>
          </p:pic>
          <p:pic>
            <p:nvPicPr>
              <p:cNvPr id="9" name="Graphic 8" descr="Contract RTL">
                <a:extLst>
                  <a:ext uri="{FF2B5EF4-FFF2-40B4-BE49-F238E27FC236}">
                    <a16:creationId xmlns:a16="http://schemas.microsoft.com/office/drawing/2014/main" xmlns="" id="{D2F13594-366A-E741-ABD8-E4181C1952C9}"/>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861651" y="988569"/>
                <a:ext cx="1270633" cy="1205920"/>
              </a:xfrm>
              <a:prstGeom prst="rect">
                <a:avLst/>
              </a:prstGeom>
            </p:spPr>
          </p:pic>
        </p:grpSp>
        <p:sp>
          <p:nvSpPr>
            <p:cNvPr id="16" name="TextBox 15">
              <a:extLst>
                <a:ext uri="{FF2B5EF4-FFF2-40B4-BE49-F238E27FC236}">
                  <a16:creationId xmlns:a16="http://schemas.microsoft.com/office/drawing/2014/main" xmlns="" id="{B5021425-C2D4-4D48-9F79-B4CB05F094FF}"/>
                </a:ext>
              </a:extLst>
            </p:cNvPr>
            <p:cNvSpPr txBox="1"/>
            <p:nvPr/>
          </p:nvSpPr>
          <p:spPr>
            <a:xfrm>
              <a:off x="865275" y="2982909"/>
              <a:ext cx="1357747" cy="1546577"/>
            </a:xfrm>
            <a:prstGeom prst="rect">
              <a:avLst/>
            </a:prstGeom>
            <a:noFill/>
            <a:ln>
              <a:noFill/>
            </a:ln>
          </p:spPr>
          <p:txBody>
            <a:bodyPr wrap="square" rtlCol="0">
              <a:spAutoFit/>
            </a:bodyPr>
            <a:lstStyle/>
            <a:p>
              <a:pPr marL="171450" indent="-171450">
                <a:buClr>
                  <a:schemeClr val="bg1"/>
                </a:buClr>
                <a:buFont typeface="Arial" panose="020B0604020202020204" pitchFamily="34" charset="0"/>
                <a:buChar char="•"/>
              </a:pPr>
              <a:r>
                <a:rPr lang="en-US" sz="1050" dirty="0">
                  <a:solidFill>
                    <a:schemeClr val="bg1"/>
                  </a:solidFill>
                  <a:latin typeface="Calibri Light" panose="020F0302020204030204" pitchFamily="34" charset="0"/>
                  <a:cs typeface="Calibri Light" panose="020F0302020204030204" pitchFamily="34" charset="0"/>
                </a:rPr>
                <a:t>Project and SDGs introduction</a:t>
              </a:r>
            </a:p>
            <a:p>
              <a:pPr marL="171450" indent="-171450">
                <a:buClr>
                  <a:schemeClr val="bg1"/>
                </a:buClr>
                <a:buFont typeface="Arial" panose="020B0604020202020204" pitchFamily="34" charset="0"/>
                <a:buChar char="•"/>
              </a:pPr>
              <a:r>
                <a:rPr lang="en-US" sz="1050" dirty="0">
                  <a:solidFill>
                    <a:schemeClr val="bg1"/>
                  </a:solidFill>
                  <a:latin typeface="Calibri Light" panose="020F0302020204030204" pitchFamily="34" charset="0"/>
                  <a:cs typeface="Calibri Light" panose="020F0302020204030204" pitchFamily="34" charset="0"/>
                </a:rPr>
                <a:t>Communication with partner school</a:t>
              </a:r>
            </a:p>
            <a:p>
              <a:pPr marL="171450" indent="-171450">
                <a:buClr>
                  <a:schemeClr val="bg1"/>
                </a:buClr>
                <a:buFont typeface="Arial" panose="020B0604020202020204" pitchFamily="34" charset="0"/>
                <a:buChar char="•"/>
              </a:pPr>
              <a:r>
                <a:rPr lang="en-US" sz="1050" dirty="0">
                  <a:solidFill>
                    <a:schemeClr val="bg1"/>
                  </a:solidFill>
                  <a:latin typeface="Calibri Light" panose="020F0302020204030204" pitchFamily="34" charset="0"/>
                  <a:cs typeface="Calibri Light" panose="020F0302020204030204" pitchFamily="34" charset="0"/>
                </a:rPr>
                <a:t>Looking to the future activities</a:t>
              </a:r>
            </a:p>
            <a:p>
              <a:pPr marL="171450" indent="-171450">
                <a:buClr>
                  <a:schemeClr val="bg1"/>
                </a:buClr>
                <a:buFont typeface="Arial" panose="020B0604020202020204" pitchFamily="34" charset="0"/>
                <a:buChar char="•"/>
              </a:pPr>
              <a:r>
                <a:rPr lang="en-US" sz="1050" dirty="0">
                  <a:solidFill>
                    <a:schemeClr val="bg1"/>
                  </a:solidFill>
                  <a:latin typeface="Calibri Light" panose="020F0302020204030204" pitchFamily="34" charset="0"/>
                  <a:cs typeface="Calibri Light" panose="020F0302020204030204" pitchFamily="34" charset="0"/>
                </a:rPr>
                <a:t>Create newspaper from year 2050</a:t>
              </a:r>
            </a:p>
          </p:txBody>
        </p:sp>
        <p:sp>
          <p:nvSpPr>
            <p:cNvPr id="17" name="TextBox 16">
              <a:extLst>
                <a:ext uri="{FF2B5EF4-FFF2-40B4-BE49-F238E27FC236}">
                  <a16:creationId xmlns:a16="http://schemas.microsoft.com/office/drawing/2014/main" xmlns="" id="{589FFA6F-ED4A-B74D-B900-EF7AE3520996}"/>
                </a:ext>
              </a:extLst>
            </p:cNvPr>
            <p:cNvSpPr txBox="1"/>
            <p:nvPr/>
          </p:nvSpPr>
          <p:spPr>
            <a:xfrm>
              <a:off x="2880860" y="2982909"/>
              <a:ext cx="1357747" cy="1384995"/>
            </a:xfrm>
            <a:prstGeom prst="rect">
              <a:avLst/>
            </a:prstGeom>
            <a:noFill/>
            <a:ln>
              <a:noFill/>
            </a:ln>
          </p:spPr>
          <p:txBody>
            <a:bodyPr wrap="square" rtlCol="0">
              <a:spAutoFit/>
            </a:bodyPr>
            <a:lstStyle/>
            <a:p>
              <a:pPr marL="171450" indent="-171450">
                <a:buClr>
                  <a:schemeClr val="bg1"/>
                </a:buClr>
                <a:buFont typeface="Arial" panose="020B0604020202020204" pitchFamily="34" charset="0"/>
                <a:buChar char="•"/>
              </a:pPr>
              <a:r>
                <a:rPr lang="en-US" sz="1050" dirty="0">
                  <a:solidFill>
                    <a:schemeClr val="bg1"/>
                  </a:solidFill>
                  <a:latin typeface="Calibri Light" panose="020F0302020204030204" pitchFamily="34" charset="0"/>
                  <a:cs typeface="Calibri Light" panose="020F0302020204030204" pitchFamily="34" charset="0"/>
                </a:rPr>
                <a:t>Students create ideas for progressing SDGs</a:t>
              </a:r>
            </a:p>
            <a:p>
              <a:pPr marL="171450" indent="-171450">
                <a:buClr>
                  <a:schemeClr val="bg1"/>
                </a:buClr>
                <a:buFont typeface="Arial" panose="020B0604020202020204" pitchFamily="34" charset="0"/>
                <a:buChar char="•"/>
              </a:pPr>
              <a:r>
                <a:rPr lang="en-US" sz="1050" dirty="0">
                  <a:solidFill>
                    <a:schemeClr val="bg1"/>
                  </a:solidFill>
                  <a:latin typeface="Calibri Light" panose="020F0302020204030204" pitchFamily="34" charset="0"/>
                  <a:cs typeface="Calibri Light" panose="020F0302020204030204" pitchFamily="34" charset="0"/>
                </a:rPr>
                <a:t>Submit best ideas to expert panel</a:t>
              </a:r>
            </a:p>
            <a:p>
              <a:pPr marL="171450" indent="-171450">
                <a:buClr>
                  <a:schemeClr val="bg1"/>
                </a:buClr>
                <a:buFont typeface="Arial" panose="020B0604020202020204" pitchFamily="34" charset="0"/>
                <a:buChar char="•"/>
              </a:pPr>
              <a:r>
                <a:rPr lang="en-US" sz="1050" dirty="0">
                  <a:solidFill>
                    <a:schemeClr val="bg1"/>
                  </a:solidFill>
                  <a:latin typeface="Calibri Light" panose="020F0302020204030204" pitchFamily="34" charset="0"/>
                  <a:cs typeface="Calibri Light" panose="020F0302020204030204" pitchFamily="34" charset="0"/>
                </a:rPr>
                <a:t>Best ideas receive Journey of Hope Awards</a:t>
              </a:r>
            </a:p>
          </p:txBody>
        </p:sp>
        <p:sp>
          <p:nvSpPr>
            <p:cNvPr id="18" name="TextBox 17">
              <a:extLst>
                <a:ext uri="{FF2B5EF4-FFF2-40B4-BE49-F238E27FC236}">
                  <a16:creationId xmlns:a16="http://schemas.microsoft.com/office/drawing/2014/main" xmlns="" id="{F82F4ECF-BC3E-E34A-B098-AA22BD964928}"/>
                </a:ext>
              </a:extLst>
            </p:cNvPr>
            <p:cNvSpPr txBox="1"/>
            <p:nvPr/>
          </p:nvSpPr>
          <p:spPr>
            <a:xfrm>
              <a:off x="4892950" y="2982909"/>
              <a:ext cx="1357747" cy="1546577"/>
            </a:xfrm>
            <a:prstGeom prst="rect">
              <a:avLst/>
            </a:prstGeom>
            <a:noFill/>
            <a:ln>
              <a:noFill/>
            </a:ln>
          </p:spPr>
          <p:txBody>
            <a:bodyPr wrap="square" rtlCol="0">
              <a:spAutoFit/>
            </a:bodyPr>
            <a:lstStyle/>
            <a:p>
              <a:pPr marL="171450" indent="-171450">
                <a:buClr>
                  <a:schemeClr val="bg1"/>
                </a:buClr>
                <a:buFont typeface="Arial" panose="020B0604020202020204" pitchFamily="34" charset="0"/>
                <a:buChar char="•"/>
              </a:pPr>
              <a:r>
                <a:rPr lang="en-US" sz="1050" dirty="0">
                  <a:solidFill>
                    <a:schemeClr val="bg1"/>
                  </a:solidFill>
                  <a:latin typeface="Calibri Light" panose="020F0302020204030204" pitchFamily="34" charset="0"/>
                  <a:cs typeface="Calibri Light" panose="020F0302020204030204" pitchFamily="34" charset="0"/>
                </a:rPr>
                <a:t>Work with partner to host sustainability challenge on 25</a:t>
              </a:r>
              <a:r>
                <a:rPr lang="en-US" sz="1050" baseline="30000" dirty="0">
                  <a:solidFill>
                    <a:schemeClr val="bg1"/>
                  </a:solidFill>
                  <a:latin typeface="Calibri Light" panose="020F0302020204030204" pitchFamily="34" charset="0"/>
                  <a:cs typeface="Calibri Light" panose="020F0302020204030204" pitchFamily="34" charset="0"/>
                </a:rPr>
                <a:t>th</a:t>
              </a:r>
              <a:r>
                <a:rPr lang="en-US" sz="1050" dirty="0">
                  <a:solidFill>
                    <a:schemeClr val="bg1"/>
                  </a:solidFill>
                  <a:latin typeface="Calibri Light" panose="020F0302020204030204" pitchFamily="34" charset="0"/>
                  <a:cs typeface="Calibri Light" panose="020F0302020204030204" pitchFamily="34" charset="0"/>
                </a:rPr>
                <a:t> September</a:t>
              </a:r>
            </a:p>
            <a:p>
              <a:pPr marL="171450" indent="-171450">
                <a:buClr>
                  <a:schemeClr val="bg1"/>
                </a:buClr>
                <a:buFont typeface="Arial" panose="020B0604020202020204" pitchFamily="34" charset="0"/>
                <a:buChar char="•"/>
              </a:pPr>
              <a:r>
                <a:rPr lang="en-US" sz="1050" dirty="0">
                  <a:solidFill>
                    <a:schemeClr val="bg1"/>
                  </a:solidFill>
                  <a:latin typeface="Calibri Light" panose="020F0302020204030204" pitchFamily="34" charset="0"/>
                  <a:cs typeface="Calibri Light" panose="020F0302020204030204" pitchFamily="34" charset="0"/>
                </a:rPr>
                <a:t>Attend virtual summit with all schools and expert speakers </a:t>
              </a:r>
            </a:p>
          </p:txBody>
        </p:sp>
        <p:sp>
          <p:nvSpPr>
            <p:cNvPr id="19" name="TextBox 18">
              <a:extLst>
                <a:ext uri="{FF2B5EF4-FFF2-40B4-BE49-F238E27FC236}">
                  <a16:creationId xmlns:a16="http://schemas.microsoft.com/office/drawing/2014/main" xmlns="" id="{A5041476-5A9A-C445-9B17-379F0507C1FB}"/>
                </a:ext>
              </a:extLst>
            </p:cNvPr>
            <p:cNvSpPr txBox="1"/>
            <p:nvPr/>
          </p:nvSpPr>
          <p:spPr>
            <a:xfrm>
              <a:off x="6902423" y="2982909"/>
              <a:ext cx="1357747" cy="1223412"/>
            </a:xfrm>
            <a:prstGeom prst="rect">
              <a:avLst/>
            </a:prstGeom>
            <a:noFill/>
            <a:ln>
              <a:noFill/>
            </a:ln>
          </p:spPr>
          <p:txBody>
            <a:bodyPr wrap="square" rtlCol="0">
              <a:spAutoFit/>
            </a:bodyPr>
            <a:lstStyle/>
            <a:p>
              <a:pPr marL="171450" indent="-171450">
                <a:buClr>
                  <a:schemeClr val="bg1"/>
                </a:buClr>
                <a:buFont typeface="Arial" panose="020B0604020202020204" pitchFamily="34" charset="0"/>
                <a:buChar char="•"/>
              </a:pPr>
              <a:r>
                <a:rPr lang="en-US" sz="1050" dirty="0">
                  <a:solidFill>
                    <a:schemeClr val="bg1"/>
                  </a:solidFill>
                  <a:latin typeface="Calibri Light" panose="020F0302020204030204" pitchFamily="34" charset="0"/>
                  <a:cs typeface="Calibri Light" panose="020F0302020204030204" pitchFamily="34" charset="0"/>
                </a:rPr>
                <a:t>Submit a student written article for Journey of Hope magazine</a:t>
              </a:r>
            </a:p>
            <a:p>
              <a:pPr marL="171450" indent="-171450">
                <a:buClr>
                  <a:schemeClr val="bg1"/>
                </a:buClr>
                <a:buFont typeface="Arial" panose="020B0604020202020204" pitchFamily="34" charset="0"/>
                <a:buChar char="•"/>
              </a:pPr>
              <a:r>
                <a:rPr lang="en-US" sz="1050" dirty="0">
                  <a:solidFill>
                    <a:schemeClr val="bg1"/>
                  </a:solidFill>
                  <a:latin typeface="Calibri Light" panose="020F0302020204030204" pitchFamily="34" charset="0"/>
                  <a:cs typeface="Calibri Light" panose="020F0302020204030204" pitchFamily="34" charset="0"/>
                </a:rPr>
                <a:t>Submit report for Journey of Hope Impact Report</a:t>
              </a:r>
            </a:p>
          </p:txBody>
        </p:sp>
        <p:sp>
          <p:nvSpPr>
            <p:cNvPr id="23" name="TextBox 22">
              <a:extLst>
                <a:ext uri="{FF2B5EF4-FFF2-40B4-BE49-F238E27FC236}">
                  <a16:creationId xmlns:a16="http://schemas.microsoft.com/office/drawing/2014/main" xmlns="" id="{A5A28668-63FB-0648-A233-24F9950D1260}"/>
                </a:ext>
              </a:extLst>
            </p:cNvPr>
            <p:cNvSpPr txBox="1"/>
            <p:nvPr/>
          </p:nvSpPr>
          <p:spPr>
            <a:xfrm>
              <a:off x="673112" y="2542239"/>
              <a:ext cx="1754372" cy="400110"/>
            </a:xfrm>
            <a:prstGeom prst="rect">
              <a:avLst/>
            </a:prstGeom>
            <a:noFill/>
          </p:spPr>
          <p:txBody>
            <a:bodyPr wrap="square" rtlCol="0">
              <a:spAutoFit/>
            </a:bodyPr>
            <a:lstStyle/>
            <a:p>
              <a:pPr algn="ctr"/>
              <a:r>
                <a:rPr lang="en-US" sz="2000" b="1" dirty="0">
                  <a:solidFill>
                    <a:schemeClr val="bg1"/>
                  </a:solidFill>
                </a:rPr>
                <a:t>VISION</a:t>
              </a:r>
            </a:p>
          </p:txBody>
        </p:sp>
        <p:sp>
          <p:nvSpPr>
            <p:cNvPr id="24" name="TextBox 23">
              <a:extLst>
                <a:ext uri="{FF2B5EF4-FFF2-40B4-BE49-F238E27FC236}">
                  <a16:creationId xmlns:a16="http://schemas.microsoft.com/office/drawing/2014/main" xmlns="" id="{3465AD5D-883D-A24F-B594-38571E808AFD}"/>
                </a:ext>
              </a:extLst>
            </p:cNvPr>
            <p:cNvSpPr txBox="1"/>
            <p:nvPr/>
          </p:nvSpPr>
          <p:spPr>
            <a:xfrm>
              <a:off x="2685615" y="2524732"/>
              <a:ext cx="1754372" cy="400110"/>
            </a:xfrm>
            <a:prstGeom prst="rect">
              <a:avLst/>
            </a:prstGeom>
            <a:noFill/>
          </p:spPr>
          <p:txBody>
            <a:bodyPr wrap="square" rtlCol="0">
              <a:spAutoFit/>
            </a:bodyPr>
            <a:lstStyle/>
            <a:p>
              <a:pPr algn="ctr"/>
              <a:r>
                <a:rPr lang="en-US" sz="2000" b="1" dirty="0">
                  <a:solidFill>
                    <a:schemeClr val="bg1"/>
                  </a:solidFill>
                </a:rPr>
                <a:t>IDEAS</a:t>
              </a:r>
            </a:p>
          </p:txBody>
        </p:sp>
        <p:sp>
          <p:nvSpPr>
            <p:cNvPr id="25" name="TextBox 24">
              <a:extLst>
                <a:ext uri="{FF2B5EF4-FFF2-40B4-BE49-F238E27FC236}">
                  <a16:creationId xmlns:a16="http://schemas.microsoft.com/office/drawing/2014/main" xmlns="" id="{37E446DB-85AB-A347-996B-C7D14DB2CD9D}"/>
                </a:ext>
              </a:extLst>
            </p:cNvPr>
            <p:cNvSpPr txBox="1"/>
            <p:nvPr/>
          </p:nvSpPr>
          <p:spPr>
            <a:xfrm>
              <a:off x="4694638" y="2524732"/>
              <a:ext cx="1754372" cy="400110"/>
            </a:xfrm>
            <a:prstGeom prst="rect">
              <a:avLst/>
            </a:prstGeom>
            <a:noFill/>
          </p:spPr>
          <p:txBody>
            <a:bodyPr wrap="square" rtlCol="0">
              <a:spAutoFit/>
            </a:bodyPr>
            <a:lstStyle/>
            <a:p>
              <a:pPr algn="ctr"/>
              <a:r>
                <a:rPr lang="en-US" sz="2000" b="1" dirty="0">
                  <a:solidFill>
                    <a:schemeClr val="bg1"/>
                  </a:solidFill>
                </a:rPr>
                <a:t>ACTION</a:t>
              </a:r>
            </a:p>
          </p:txBody>
        </p:sp>
        <p:sp>
          <p:nvSpPr>
            <p:cNvPr id="26" name="TextBox 25">
              <a:extLst>
                <a:ext uri="{FF2B5EF4-FFF2-40B4-BE49-F238E27FC236}">
                  <a16:creationId xmlns:a16="http://schemas.microsoft.com/office/drawing/2014/main" xmlns="" id="{4A445809-A89E-7442-8B25-AF9DF7440D15}"/>
                </a:ext>
              </a:extLst>
            </p:cNvPr>
            <p:cNvSpPr txBox="1"/>
            <p:nvPr/>
          </p:nvSpPr>
          <p:spPr>
            <a:xfrm>
              <a:off x="6704113" y="2524732"/>
              <a:ext cx="1754372" cy="400110"/>
            </a:xfrm>
            <a:prstGeom prst="rect">
              <a:avLst/>
            </a:prstGeom>
            <a:noFill/>
          </p:spPr>
          <p:txBody>
            <a:bodyPr wrap="square" rtlCol="0">
              <a:spAutoFit/>
            </a:bodyPr>
            <a:lstStyle/>
            <a:p>
              <a:pPr algn="ctr"/>
              <a:r>
                <a:rPr lang="en-US" sz="2000" b="1" dirty="0">
                  <a:solidFill>
                    <a:schemeClr val="bg1"/>
                  </a:solidFill>
                </a:rPr>
                <a:t>REPORT</a:t>
              </a:r>
            </a:p>
          </p:txBody>
        </p:sp>
      </p:grpSp>
      <p:sp>
        <p:nvSpPr>
          <p:cNvPr id="30" name="TextBox 29">
            <a:extLst>
              <a:ext uri="{FF2B5EF4-FFF2-40B4-BE49-F238E27FC236}">
                <a16:creationId xmlns:a16="http://schemas.microsoft.com/office/drawing/2014/main" xmlns="" id="{1D502D67-601B-B548-BFAA-940F4CA8A0F9}"/>
              </a:ext>
            </a:extLst>
          </p:cNvPr>
          <p:cNvSpPr txBox="1"/>
          <p:nvPr/>
        </p:nvSpPr>
        <p:spPr>
          <a:xfrm>
            <a:off x="2110172" y="133455"/>
            <a:ext cx="4446920" cy="584775"/>
          </a:xfrm>
          <a:prstGeom prst="rect">
            <a:avLst/>
          </a:prstGeom>
          <a:noFill/>
        </p:spPr>
        <p:txBody>
          <a:bodyPr wrap="square" rtlCol="0">
            <a:spAutoFit/>
          </a:bodyPr>
          <a:lstStyle/>
          <a:p>
            <a:pPr algn="ctr"/>
            <a:r>
              <a:rPr lang="en-US" sz="3200" dirty="0">
                <a:solidFill>
                  <a:schemeClr val="bg1"/>
                </a:solidFill>
                <a:latin typeface="Futura Medium" panose="020B0602020204020303" pitchFamily="34" charset="-79"/>
                <a:cs typeface="Futura Medium" panose="020B0602020204020303" pitchFamily="34" charset="-79"/>
              </a:rPr>
              <a:t>Project steps</a:t>
            </a:r>
          </a:p>
        </p:txBody>
      </p:sp>
      <p:sp>
        <p:nvSpPr>
          <p:cNvPr id="31" name="TextBox 30">
            <a:extLst>
              <a:ext uri="{FF2B5EF4-FFF2-40B4-BE49-F238E27FC236}">
                <a16:creationId xmlns:a16="http://schemas.microsoft.com/office/drawing/2014/main" xmlns="" id="{666E9473-FC09-274A-A240-2806762C21A3}"/>
              </a:ext>
            </a:extLst>
          </p:cNvPr>
          <p:cNvSpPr txBox="1"/>
          <p:nvPr/>
        </p:nvSpPr>
        <p:spPr>
          <a:xfrm>
            <a:off x="376521" y="2547784"/>
            <a:ext cx="1870919" cy="276999"/>
          </a:xfrm>
          <a:prstGeom prst="rect">
            <a:avLst/>
          </a:prstGeom>
          <a:noFill/>
        </p:spPr>
        <p:txBody>
          <a:bodyPr wrap="square" rtlCol="0">
            <a:spAutoFit/>
          </a:bodyPr>
          <a:lstStyle/>
          <a:p>
            <a:pPr algn="ctr"/>
            <a:r>
              <a:rPr lang="en-US" sz="1200" b="1" dirty="0">
                <a:solidFill>
                  <a:schemeClr val="accent1">
                    <a:lumMod val="75000"/>
                  </a:schemeClr>
                </a:solidFill>
                <a:latin typeface="Futura Medium" panose="020B0602020204020303" pitchFamily="34" charset="-79"/>
                <a:cs typeface="Futura Medium" panose="020B0602020204020303" pitchFamily="34" charset="-79"/>
              </a:rPr>
              <a:t>September / Week 1</a:t>
            </a:r>
          </a:p>
        </p:txBody>
      </p:sp>
      <p:sp>
        <p:nvSpPr>
          <p:cNvPr id="32" name="TextBox 31">
            <a:extLst>
              <a:ext uri="{FF2B5EF4-FFF2-40B4-BE49-F238E27FC236}">
                <a16:creationId xmlns:a16="http://schemas.microsoft.com/office/drawing/2014/main" xmlns="" id="{1C86413D-8984-F249-A869-8D9A75B24D8E}"/>
              </a:ext>
            </a:extLst>
          </p:cNvPr>
          <p:cNvSpPr txBox="1"/>
          <p:nvPr/>
        </p:nvSpPr>
        <p:spPr>
          <a:xfrm>
            <a:off x="2392106" y="2547783"/>
            <a:ext cx="1870919" cy="276999"/>
          </a:xfrm>
          <a:prstGeom prst="rect">
            <a:avLst/>
          </a:prstGeom>
          <a:noFill/>
        </p:spPr>
        <p:txBody>
          <a:bodyPr wrap="square" rtlCol="0">
            <a:spAutoFit/>
          </a:bodyPr>
          <a:lstStyle/>
          <a:p>
            <a:pPr algn="ctr"/>
            <a:r>
              <a:rPr lang="en-US" sz="1200" b="1" dirty="0">
                <a:solidFill>
                  <a:schemeClr val="accent1">
                    <a:lumMod val="75000"/>
                  </a:schemeClr>
                </a:solidFill>
                <a:latin typeface="Futura Medium" panose="020B0602020204020303" pitchFamily="34" charset="-79"/>
                <a:cs typeface="Futura Medium" panose="020B0602020204020303" pitchFamily="34" charset="-79"/>
              </a:rPr>
              <a:t>September / Week 2</a:t>
            </a:r>
          </a:p>
        </p:txBody>
      </p:sp>
      <p:sp>
        <p:nvSpPr>
          <p:cNvPr id="33" name="TextBox 32">
            <a:extLst>
              <a:ext uri="{FF2B5EF4-FFF2-40B4-BE49-F238E27FC236}">
                <a16:creationId xmlns:a16="http://schemas.microsoft.com/office/drawing/2014/main" xmlns="" id="{5A7DAA96-3BD8-B444-9E25-FDAD58BEBA0A}"/>
              </a:ext>
            </a:extLst>
          </p:cNvPr>
          <p:cNvSpPr txBox="1"/>
          <p:nvPr/>
        </p:nvSpPr>
        <p:spPr>
          <a:xfrm>
            <a:off x="4404196" y="2547782"/>
            <a:ext cx="1870919" cy="276999"/>
          </a:xfrm>
          <a:prstGeom prst="rect">
            <a:avLst/>
          </a:prstGeom>
          <a:noFill/>
        </p:spPr>
        <p:txBody>
          <a:bodyPr wrap="square" rtlCol="0">
            <a:spAutoFit/>
          </a:bodyPr>
          <a:lstStyle/>
          <a:p>
            <a:pPr algn="ctr"/>
            <a:r>
              <a:rPr lang="en-US" sz="1200" b="1" dirty="0">
                <a:solidFill>
                  <a:schemeClr val="accent1">
                    <a:lumMod val="75000"/>
                  </a:schemeClr>
                </a:solidFill>
                <a:latin typeface="Futura Medium" panose="020B0602020204020303" pitchFamily="34" charset="-79"/>
                <a:cs typeface="Futura Medium" panose="020B0602020204020303" pitchFamily="34" charset="-79"/>
              </a:rPr>
              <a:t>September / Week 3</a:t>
            </a:r>
          </a:p>
        </p:txBody>
      </p:sp>
      <p:sp>
        <p:nvSpPr>
          <p:cNvPr id="34" name="TextBox 33">
            <a:extLst>
              <a:ext uri="{FF2B5EF4-FFF2-40B4-BE49-F238E27FC236}">
                <a16:creationId xmlns:a16="http://schemas.microsoft.com/office/drawing/2014/main" xmlns="" id="{C2B27DE3-0AD7-134C-8708-1EA210D98F0E}"/>
              </a:ext>
            </a:extLst>
          </p:cNvPr>
          <p:cNvSpPr txBox="1"/>
          <p:nvPr/>
        </p:nvSpPr>
        <p:spPr>
          <a:xfrm>
            <a:off x="6413671" y="2547781"/>
            <a:ext cx="1870919" cy="276999"/>
          </a:xfrm>
          <a:prstGeom prst="rect">
            <a:avLst/>
          </a:prstGeom>
          <a:noFill/>
        </p:spPr>
        <p:txBody>
          <a:bodyPr wrap="square" rtlCol="0">
            <a:spAutoFit/>
          </a:bodyPr>
          <a:lstStyle/>
          <a:p>
            <a:pPr algn="ctr"/>
            <a:r>
              <a:rPr lang="en-US" sz="1200" b="1" dirty="0">
                <a:solidFill>
                  <a:schemeClr val="accent1">
                    <a:lumMod val="75000"/>
                  </a:schemeClr>
                </a:solidFill>
                <a:latin typeface="Futura Medium" panose="020B0602020204020303" pitchFamily="34" charset="-79"/>
                <a:cs typeface="Futura Medium" panose="020B0602020204020303" pitchFamily="34" charset="-79"/>
              </a:rPr>
              <a:t>September / Week 4</a:t>
            </a:r>
          </a:p>
        </p:txBody>
      </p:sp>
    </p:spTree>
    <p:extLst>
      <p:ext uri="{BB962C8B-B14F-4D97-AF65-F5344CB8AC3E}">
        <p14:creationId xmlns:p14="http://schemas.microsoft.com/office/powerpoint/2010/main" val="2229052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xmlns="" id="{9E64F78A-DC0F-7A46-BECC-E6E46765183A}"/>
              </a:ext>
            </a:extLst>
          </p:cNvPr>
          <p:cNvGrpSpPr/>
          <p:nvPr/>
        </p:nvGrpSpPr>
        <p:grpSpPr>
          <a:xfrm>
            <a:off x="604474" y="694406"/>
            <a:ext cx="590358" cy="4198797"/>
            <a:chOff x="807046" y="969709"/>
            <a:chExt cx="590358" cy="4198797"/>
          </a:xfrm>
          <a:solidFill>
            <a:srgbClr val="00B050"/>
          </a:solidFill>
        </p:grpSpPr>
        <p:pic>
          <p:nvPicPr>
            <p:cNvPr id="3" name="Graphic 2" descr="Open book">
              <a:extLst>
                <a:ext uri="{FF2B5EF4-FFF2-40B4-BE49-F238E27FC236}">
                  <a16:creationId xmlns:a16="http://schemas.microsoft.com/office/drawing/2014/main" xmlns="" id="{0B042953-02F4-E94B-955B-463D5D59833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11160" y="969709"/>
              <a:ext cx="586244" cy="586244"/>
            </a:xfrm>
            <a:prstGeom prst="rect">
              <a:avLst/>
            </a:prstGeom>
          </p:spPr>
        </p:pic>
        <p:pic>
          <p:nvPicPr>
            <p:cNvPr id="9" name="Graphic 8" descr="Schoolhouse">
              <a:extLst>
                <a:ext uri="{FF2B5EF4-FFF2-40B4-BE49-F238E27FC236}">
                  <a16:creationId xmlns:a16="http://schemas.microsoft.com/office/drawing/2014/main" xmlns="" id="{DF01D73D-8FC7-7F4A-8CBD-26BA939FB892}"/>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08090" y="1698401"/>
              <a:ext cx="586244" cy="586244"/>
            </a:xfrm>
            <a:prstGeom prst="rect">
              <a:avLst/>
            </a:prstGeom>
          </p:spPr>
        </p:pic>
        <p:pic>
          <p:nvPicPr>
            <p:cNvPr id="13" name="Graphic 12" descr="Trophy">
              <a:extLst>
                <a:ext uri="{FF2B5EF4-FFF2-40B4-BE49-F238E27FC236}">
                  <a16:creationId xmlns:a16="http://schemas.microsoft.com/office/drawing/2014/main" xmlns="" id="{619D6A82-42FC-E843-8EDD-32627FFBCDBA}"/>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08090" y="2421291"/>
              <a:ext cx="586244" cy="586244"/>
            </a:xfrm>
            <a:prstGeom prst="rect">
              <a:avLst/>
            </a:prstGeom>
          </p:spPr>
        </p:pic>
        <p:pic>
          <p:nvPicPr>
            <p:cNvPr id="15" name="Graphic 14" descr="Classroom">
              <a:extLst>
                <a:ext uri="{FF2B5EF4-FFF2-40B4-BE49-F238E27FC236}">
                  <a16:creationId xmlns:a16="http://schemas.microsoft.com/office/drawing/2014/main" xmlns="" id="{5B9E9459-8D8D-DD42-A9AD-2B9295789833}"/>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812533" y="3144181"/>
              <a:ext cx="581801" cy="581801"/>
            </a:xfrm>
            <a:prstGeom prst="rect">
              <a:avLst/>
            </a:prstGeom>
          </p:spPr>
        </p:pic>
        <p:pic>
          <p:nvPicPr>
            <p:cNvPr id="17" name="Graphic 16" descr="List">
              <a:extLst>
                <a:ext uri="{FF2B5EF4-FFF2-40B4-BE49-F238E27FC236}">
                  <a16:creationId xmlns:a16="http://schemas.microsoft.com/office/drawing/2014/main" xmlns="" id="{24F5356A-989A-AE40-879B-71464AA4B50A}"/>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810311" y="3862628"/>
              <a:ext cx="581801" cy="581801"/>
            </a:xfrm>
            <a:prstGeom prst="rect">
              <a:avLst/>
            </a:prstGeom>
          </p:spPr>
        </p:pic>
        <p:pic>
          <p:nvPicPr>
            <p:cNvPr id="19" name="Graphic 18" descr="Video camera">
              <a:extLst>
                <a:ext uri="{FF2B5EF4-FFF2-40B4-BE49-F238E27FC236}">
                  <a16:creationId xmlns:a16="http://schemas.microsoft.com/office/drawing/2014/main" xmlns="" id="{F28661ED-F4AB-534E-8053-7D75B5E7D607}"/>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807046" y="4583440"/>
              <a:ext cx="585066" cy="585066"/>
            </a:xfrm>
            <a:prstGeom prst="rect">
              <a:avLst/>
            </a:prstGeom>
          </p:spPr>
        </p:pic>
      </p:grpSp>
      <p:sp>
        <p:nvSpPr>
          <p:cNvPr id="21" name="TextBox 20">
            <a:extLst>
              <a:ext uri="{FF2B5EF4-FFF2-40B4-BE49-F238E27FC236}">
                <a16:creationId xmlns:a16="http://schemas.microsoft.com/office/drawing/2014/main" xmlns="" id="{CF9A37FB-3800-3D44-8A9F-80688B0D3B41}"/>
              </a:ext>
            </a:extLst>
          </p:cNvPr>
          <p:cNvSpPr txBox="1"/>
          <p:nvPr/>
        </p:nvSpPr>
        <p:spPr>
          <a:xfrm>
            <a:off x="1528915" y="725918"/>
            <a:ext cx="6312310" cy="523220"/>
          </a:xfrm>
          <a:prstGeom prst="rect">
            <a:avLst/>
          </a:prstGeom>
          <a:noFill/>
        </p:spPr>
        <p:txBody>
          <a:bodyPr wrap="square" rtlCol="0">
            <a:spAutoFit/>
          </a:bodyPr>
          <a:lstStyle/>
          <a:p>
            <a:r>
              <a:rPr lang="en-US" dirty="0">
                <a:latin typeface="Calibri Light" panose="020F0302020204030204" pitchFamily="34" charset="0"/>
                <a:cs typeface="Calibri Light" panose="020F0302020204030204" pitchFamily="34" charset="0"/>
              </a:rPr>
              <a:t>Classroom Sustainability Learning Resource pack – developed with Liverpool John Moores University</a:t>
            </a:r>
          </a:p>
        </p:txBody>
      </p:sp>
      <p:sp>
        <p:nvSpPr>
          <p:cNvPr id="22" name="TextBox 21">
            <a:extLst>
              <a:ext uri="{FF2B5EF4-FFF2-40B4-BE49-F238E27FC236}">
                <a16:creationId xmlns:a16="http://schemas.microsoft.com/office/drawing/2014/main" xmlns="" id="{A3D2C50E-E800-D14C-B34E-624936D056CD}"/>
              </a:ext>
            </a:extLst>
          </p:cNvPr>
          <p:cNvSpPr txBox="1"/>
          <p:nvPr/>
        </p:nvSpPr>
        <p:spPr>
          <a:xfrm>
            <a:off x="1528915" y="1563661"/>
            <a:ext cx="6312310" cy="307777"/>
          </a:xfrm>
          <a:prstGeom prst="rect">
            <a:avLst/>
          </a:prstGeom>
          <a:noFill/>
        </p:spPr>
        <p:txBody>
          <a:bodyPr wrap="square" rtlCol="0">
            <a:spAutoFit/>
          </a:bodyPr>
          <a:lstStyle/>
          <a:p>
            <a:r>
              <a:rPr lang="en-US" dirty="0">
                <a:latin typeface="Calibri Light" panose="020F0302020204030204" pitchFamily="34" charset="0"/>
                <a:cs typeface="Calibri Light" panose="020F0302020204030204" pitchFamily="34" charset="0"/>
              </a:rPr>
              <a:t>Partner school to work with on the project</a:t>
            </a:r>
          </a:p>
        </p:txBody>
      </p:sp>
      <p:sp>
        <p:nvSpPr>
          <p:cNvPr id="23" name="TextBox 22">
            <a:extLst>
              <a:ext uri="{FF2B5EF4-FFF2-40B4-BE49-F238E27FC236}">
                <a16:creationId xmlns:a16="http://schemas.microsoft.com/office/drawing/2014/main" xmlns="" id="{5ED09624-BF86-E145-B3B6-C05631BC3FA7}"/>
              </a:ext>
            </a:extLst>
          </p:cNvPr>
          <p:cNvSpPr txBox="1"/>
          <p:nvPr/>
        </p:nvSpPr>
        <p:spPr>
          <a:xfrm>
            <a:off x="1528915" y="2285221"/>
            <a:ext cx="6312310" cy="307777"/>
          </a:xfrm>
          <a:prstGeom prst="rect">
            <a:avLst/>
          </a:prstGeom>
          <a:noFill/>
        </p:spPr>
        <p:txBody>
          <a:bodyPr wrap="square" rtlCol="0">
            <a:spAutoFit/>
          </a:bodyPr>
          <a:lstStyle/>
          <a:p>
            <a:r>
              <a:rPr lang="en-US" dirty="0">
                <a:latin typeface="Calibri Light" panose="020F0302020204030204" pitchFamily="34" charset="0"/>
                <a:cs typeface="Calibri Light" panose="020F0302020204030204" pitchFamily="34" charset="0"/>
              </a:rPr>
              <a:t>Entry into the Journey of Hope Awards</a:t>
            </a:r>
          </a:p>
        </p:txBody>
      </p:sp>
      <p:sp>
        <p:nvSpPr>
          <p:cNvPr id="24" name="TextBox 23">
            <a:extLst>
              <a:ext uri="{FF2B5EF4-FFF2-40B4-BE49-F238E27FC236}">
                <a16:creationId xmlns:a16="http://schemas.microsoft.com/office/drawing/2014/main" xmlns="" id="{209A48E0-CF4D-8743-9948-CEFE015E3E2B}"/>
              </a:ext>
            </a:extLst>
          </p:cNvPr>
          <p:cNvSpPr txBox="1"/>
          <p:nvPr/>
        </p:nvSpPr>
        <p:spPr>
          <a:xfrm>
            <a:off x="1528915" y="3005889"/>
            <a:ext cx="6312310" cy="307777"/>
          </a:xfrm>
          <a:prstGeom prst="rect">
            <a:avLst/>
          </a:prstGeom>
          <a:noFill/>
        </p:spPr>
        <p:txBody>
          <a:bodyPr wrap="square" rtlCol="0">
            <a:spAutoFit/>
          </a:bodyPr>
          <a:lstStyle/>
          <a:p>
            <a:r>
              <a:rPr lang="en-US" dirty="0">
                <a:latin typeface="Calibri Light" panose="020F0302020204030204" pitchFamily="34" charset="0"/>
                <a:cs typeface="Calibri Light" panose="020F0302020204030204" pitchFamily="34" charset="0"/>
              </a:rPr>
              <a:t>Zero Carbon Britain online workshop from the Centre for Alternative Technology</a:t>
            </a:r>
          </a:p>
        </p:txBody>
      </p:sp>
      <p:sp>
        <p:nvSpPr>
          <p:cNvPr id="26" name="TextBox 25">
            <a:extLst>
              <a:ext uri="{FF2B5EF4-FFF2-40B4-BE49-F238E27FC236}">
                <a16:creationId xmlns:a16="http://schemas.microsoft.com/office/drawing/2014/main" xmlns="" id="{AB32FAED-C276-C64F-A4CC-B3930A88773D}"/>
              </a:ext>
            </a:extLst>
          </p:cNvPr>
          <p:cNvSpPr txBox="1"/>
          <p:nvPr/>
        </p:nvSpPr>
        <p:spPr>
          <a:xfrm>
            <a:off x="1528915" y="3724336"/>
            <a:ext cx="6312310" cy="307777"/>
          </a:xfrm>
          <a:prstGeom prst="rect">
            <a:avLst/>
          </a:prstGeom>
          <a:noFill/>
        </p:spPr>
        <p:txBody>
          <a:bodyPr wrap="square" rtlCol="0">
            <a:spAutoFit/>
          </a:bodyPr>
          <a:lstStyle/>
          <a:p>
            <a:r>
              <a:rPr lang="en-US" dirty="0">
                <a:latin typeface="Calibri Light" panose="020F0302020204030204" pitchFamily="34" charset="0"/>
                <a:cs typeface="Calibri Light" panose="020F0302020204030204" pitchFamily="34" charset="0"/>
              </a:rPr>
              <a:t>Project guidance pack</a:t>
            </a:r>
          </a:p>
        </p:txBody>
      </p:sp>
      <p:sp>
        <p:nvSpPr>
          <p:cNvPr id="27" name="TextBox 26">
            <a:extLst>
              <a:ext uri="{FF2B5EF4-FFF2-40B4-BE49-F238E27FC236}">
                <a16:creationId xmlns:a16="http://schemas.microsoft.com/office/drawing/2014/main" xmlns="" id="{04CE5F47-A271-1F47-BE32-D25DF4595F39}"/>
              </a:ext>
            </a:extLst>
          </p:cNvPr>
          <p:cNvSpPr txBox="1"/>
          <p:nvPr/>
        </p:nvSpPr>
        <p:spPr>
          <a:xfrm>
            <a:off x="1528915" y="4442783"/>
            <a:ext cx="6312310" cy="307777"/>
          </a:xfrm>
          <a:prstGeom prst="rect">
            <a:avLst/>
          </a:prstGeom>
          <a:noFill/>
        </p:spPr>
        <p:txBody>
          <a:bodyPr wrap="square" rtlCol="0">
            <a:spAutoFit/>
          </a:bodyPr>
          <a:lstStyle/>
          <a:p>
            <a:r>
              <a:rPr lang="en-US" dirty="0">
                <a:latin typeface="Calibri Light" panose="020F0302020204030204" pitchFamily="34" charset="0"/>
                <a:cs typeface="Calibri Light" panose="020F0302020204030204" pitchFamily="34" charset="0"/>
              </a:rPr>
              <a:t>Segment in our movie of the Journey of Hope</a:t>
            </a:r>
          </a:p>
        </p:txBody>
      </p:sp>
      <p:sp>
        <p:nvSpPr>
          <p:cNvPr id="28" name="Rectangle 27">
            <a:extLst>
              <a:ext uri="{FF2B5EF4-FFF2-40B4-BE49-F238E27FC236}">
                <a16:creationId xmlns:a16="http://schemas.microsoft.com/office/drawing/2014/main" xmlns="" id="{F28484E6-A078-CC41-8143-F9FC3CCCC9B0}"/>
              </a:ext>
            </a:extLst>
          </p:cNvPr>
          <p:cNvSpPr/>
          <p:nvPr/>
        </p:nvSpPr>
        <p:spPr>
          <a:xfrm>
            <a:off x="0" y="0"/>
            <a:ext cx="9144000" cy="565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Futura Medium" panose="020B0602020204020303" pitchFamily="34" charset="-79"/>
                <a:cs typeface="Futura Medium" panose="020B0602020204020303" pitchFamily="34" charset="-79"/>
              </a:rPr>
              <a:t>Sign-up and receive</a:t>
            </a:r>
          </a:p>
        </p:txBody>
      </p:sp>
    </p:spTree>
    <p:extLst>
      <p:ext uri="{BB962C8B-B14F-4D97-AF65-F5344CB8AC3E}">
        <p14:creationId xmlns:p14="http://schemas.microsoft.com/office/powerpoint/2010/main" val="369645791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11497</TotalTime>
  <Words>555</Words>
  <Application>Microsoft Office PowerPoint</Application>
  <PresentationFormat>On-screen Show (16:9)</PresentationFormat>
  <Paragraphs>72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              Sustainable Schools Challenge</dc:title>
  <dc:creator>David Swanston</dc:creator>
  <cp:lastModifiedBy>davids</cp:lastModifiedBy>
  <cp:revision>44</cp:revision>
  <cp:lastPrinted>2020-06-04T12:40:57Z</cp:lastPrinted>
  <dcterms:modified xsi:type="dcterms:W3CDTF">2020-06-23T13:17:06Z</dcterms:modified>
</cp:coreProperties>
</file>